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96" r:id="rId5"/>
    <p:sldMasterId id="2147484210" r:id="rId6"/>
    <p:sldMasterId id="2147484220" r:id="rId7"/>
  </p:sldMasterIdLst>
  <p:notesMasterIdLst>
    <p:notesMasterId r:id="rId53"/>
  </p:notesMasterIdLst>
  <p:handoutMasterIdLst>
    <p:handoutMasterId r:id="rId54"/>
  </p:handoutMasterIdLst>
  <p:sldIdLst>
    <p:sldId id="1163" r:id="rId8"/>
    <p:sldId id="1119" r:id="rId9"/>
    <p:sldId id="1069" r:id="rId10"/>
    <p:sldId id="1198" r:id="rId11"/>
    <p:sldId id="1196" r:id="rId12"/>
    <p:sldId id="1197" r:id="rId13"/>
    <p:sldId id="1239" r:id="rId14"/>
    <p:sldId id="1240" r:id="rId15"/>
    <p:sldId id="1241" r:id="rId16"/>
    <p:sldId id="1084" r:id="rId17"/>
    <p:sldId id="1243" r:id="rId18"/>
    <p:sldId id="1282" r:id="rId19"/>
    <p:sldId id="1245" r:id="rId20"/>
    <p:sldId id="1247" r:id="rId21"/>
    <p:sldId id="1249" r:id="rId22"/>
    <p:sldId id="1297" r:id="rId23"/>
    <p:sldId id="1298" r:id="rId24"/>
    <p:sldId id="1299" r:id="rId25"/>
    <p:sldId id="1251" r:id="rId26"/>
    <p:sldId id="1311" r:id="rId27"/>
    <p:sldId id="1300" r:id="rId28"/>
    <p:sldId id="1301" r:id="rId29"/>
    <p:sldId id="1302" r:id="rId30"/>
    <p:sldId id="1307" r:id="rId31"/>
    <p:sldId id="1308" r:id="rId32"/>
    <p:sldId id="1309" r:id="rId33"/>
    <p:sldId id="1257" r:id="rId34"/>
    <p:sldId id="1265" r:id="rId35"/>
    <p:sldId id="1264" r:id="rId36"/>
    <p:sldId id="1266" r:id="rId37"/>
    <p:sldId id="1271" r:id="rId38"/>
    <p:sldId id="1313" r:id="rId39"/>
    <p:sldId id="1312" r:id="rId40"/>
    <p:sldId id="1279" r:id="rId41"/>
    <p:sldId id="1280" r:id="rId42"/>
    <p:sldId id="1306" r:id="rId43"/>
    <p:sldId id="1287" r:id="rId44"/>
    <p:sldId id="1283" r:id="rId45"/>
    <p:sldId id="1284" r:id="rId46"/>
    <p:sldId id="1285" r:id="rId47"/>
    <p:sldId id="1314" r:id="rId48"/>
    <p:sldId id="1291" r:id="rId49"/>
    <p:sldId id="1315" r:id="rId50"/>
    <p:sldId id="1188" r:id="rId51"/>
    <p:sldId id="1118" r:id="rId52"/>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60CFEE-59CC-413C-A0F1-060B67C40390}">
          <p14:sldIdLst>
            <p14:sldId id="1163"/>
            <p14:sldId id="1119"/>
            <p14:sldId id="1069"/>
          </p14:sldIdLst>
        </p14:section>
        <p14:section name="Introduction to BizTalk Server" id="{6074B411-9C24-4AE6-8EB9-2C92A55F3463}">
          <p14:sldIdLst>
            <p14:sldId id="1198"/>
            <p14:sldId id="1196"/>
            <p14:sldId id="1197"/>
            <p14:sldId id="1239"/>
            <p14:sldId id="1240"/>
            <p14:sldId id="1241"/>
          </p14:sldIdLst>
        </p14:section>
        <p14:section name="BizTalk &amp; SQL Together for Admins" id="{9685B8B8-93DD-4344-A97A-8653B931BBD5}">
          <p14:sldIdLst>
            <p14:sldId id="1084"/>
            <p14:sldId id="1243"/>
            <p14:sldId id="1282"/>
            <p14:sldId id="1245"/>
            <p14:sldId id="1247"/>
            <p14:sldId id="1249"/>
            <p14:sldId id="1297"/>
            <p14:sldId id="1298"/>
            <p14:sldId id="1299"/>
            <p14:sldId id="1251"/>
            <p14:sldId id="1311"/>
            <p14:sldId id="1300"/>
            <p14:sldId id="1301"/>
            <p14:sldId id="1302"/>
            <p14:sldId id="1307"/>
            <p14:sldId id="1308"/>
            <p14:sldId id="1309"/>
            <p14:sldId id="1257"/>
            <p14:sldId id="1265"/>
            <p14:sldId id="1264"/>
            <p14:sldId id="1266"/>
            <p14:sldId id="1271"/>
            <p14:sldId id="1313"/>
            <p14:sldId id="1312"/>
            <p14:sldId id="1279"/>
            <p14:sldId id="1280"/>
            <p14:sldId id="1306"/>
            <p14:sldId id="1287"/>
            <p14:sldId id="1283"/>
            <p14:sldId id="1284"/>
            <p14:sldId id="1285"/>
            <p14:sldId id="1314"/>
            <p14:sldId id="1291"/>
          </p14:sldIdLst>
        </p14:section>
        <p14:section name="BizTalk &amp; SQL Together for Developers" id="{587F7204-5A84-40A6-A7D9-22380A99AC87}">
          <p14:sldIdLst>
            <p14:sldId id="1315"/>
            <p14:sldId id="1188"/>
          </p14:sldIdLst>
        </p14:section>
        <p14:section name="Questions" id="{34695F5B-D214-43DF-BB22-7674387B4168}">
          <p14:sldIdLst>
            <p14:sldId id="1118"/>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os="302">
          <p15:clr>
            <a:srgbClr val="A4A3A4"/>
          </p15:clr>
        </p15:guide>
        <p15:guide id="10" orient="horz" pos="4104">
          <p15:clr>
            <a:srgbClr val="A4A3A4"/>
          </p15:clr>
        </p15:guide>
        <p15:guide id="11" pos="173">
          <p15:clr>
            <a:srgbClr val="A4A3A4"/>
          </p15:clr>
        </p15:guide>
        <p15:guide id="12" pos="1325">
          <p15:clr>
            <a:srgbClr val="A4A3A4"/>
          </p15:clr>
        </p15:guide>
        <p15:guide id="13" pos="7661">
          <p15:clr>
            <a:srgbClr val="A4A3A4"/>
          </p15:clr>
        </p15:guide>
        <p15:guide id="14" pos="749">
          <p15:clr>
            <a:srgbClr val="A4A3A4"/>
          </p15:clr>
        </p15:guide>
        <p15:guide id="15" pos="7085">
          <p15:clr>
            <a:srgbClr val="A4A3A4"/>
          </p15:clr>
        </p15:guide>
        <p15:guide id="16" pos="3629">
          <p15:clr>
            <a:srgbClr val="A4A3A4"/>
          </p15:clr>
        </p15:guide>
        <p15:guide id="17" pos="1901">
          <p15:clr>
            <a:srgbClr val="A4A3A4"/>
          </p15:clr>
        </p15:guide>
        <p15:guide id="18" pos="2477">
          <p15:clr>
            <a:srgbClr val="A4A3A4"/>
          </p15:clr>
        </p15:guide>
        <p15:guide id="19" pos="4205">
          <p15:clr>
            <a:srgbClr val="A4A3A4"/>
          </p15:clr>
        </p15:guide>
        <p15:guide id="20" pos="4781">
          <p15:clr>
            <a:srgbClr val="A4A3A4"/>
          </p15:clr>
        </p15:guide>
        <p15:guide id="21" pos="5357">
          <p15:clr>
            <a:srgbClr val="A4A3A4"/>
          </p15:clr>
        </p15:guide>
        <p15:guide id="22" pos="6509">
          <p15:clr>
            <a:srgbClr val="A4A3A4"/>
          </p15:clr>
        </p15:guide>
        <p15:guide id="23" pos="3053">
          <p15:clr>
            <a:srgbClr val="A4A3A4"/>
          </p15:clr>
        </p15:guide>
        <p15:guide id="24" pos="5933">
          <p15:clr>
            <a:srgbClr val="A4A3A4"/>
          </p15:clr>
        </p15:guide>
        <p15:guide id="25" pos="288">
          <p15:clr>
            <a:srgbClr val="A4A3A4"/>
          </p15:clr>
        </p15:guide>
        <p15:guide id="26" pos="7546">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A31E"/>
    <a:srgbClr val="808000"/>
    <a:srgbClr val="003399"/>
    <a:srgbClr val="1E1E1E"/>
    <a:srgbClr val="000000"/>
    <a:srgbClr val="0072C6"/>
    <a:srgbClr val="A6D790"/>
    <a:srgbClr val="505050"/>
    <a:srgbClr val="FFFFFF"/>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9" autoAdjust="0"/>
    <p:restoredTop sz="82406" autoAdjust="0"/>
  </p:normalViewPr>
  <p:slideViewPr>
    <p:cSldViewPr>
      <p:cViewPr varScale="1">
        <p:scale>
          <a:sx n="60" d="100"/>
          <a:sy n="60" d="100"/>
        </p:scale>
        <p:origin x="900" y="72"/>
      </p:cViewPr>
      <p:guideLst>
        <p:guide orient="horz" pos="187"/>
        <p:guide orient="horz" pos="763"/>
        <p:guide orient="horz" pos="1339"/>
        <p:guide orient="horz" pos="2491"/>
        <p:guide orient="horz" pos="4219"/>
        <p:guide orient="horz" pos="3643"/>
        <p:guide orient="horz" pos="3067"/>
        <p:guide orient="horz" pos="1915"/>
        <p:guide orient="horz" pos="302"/>
        <p:guide orient="horz" pos="4104"/>
        <p:guide pos="173"/>
        <p:guide pos="1325"/>
        <p:guide pos="7661"/>
        <p:guide pos="749"/>
        <p:guide pos="7085"/>
        <p:guide pos="3629"/>
        <p:guide pos="1901"/>
        <p:guide pos="2477"/>
        <p:guide pos="4205"/>
        <p:guide pos="4781"/>
        <p:guide pos="5357"/>
        <p:guide pos="6509"/>
        <p:guide pos="3053"/>
        <p:guide pos="5933"/>
        <p:guide pos="288"/>
        <p:guide pos="7546"/>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 d="1"/>
        <a:sy n="1" d="1"/>
      </p:scale>
      <p:origin x="0" y="0"/>
    </p:cViewPr>
  </p:sorterViewPr>
  <p:notesViewPr>
    <p:cSldViewPr showGuides="1">
      <p:cViewPr>
        <p:scale>
          <a:sx n="100" d="100"/>
          <a:sy n="100" d="100"/>
        </p:scale>
        <p:origin x="1842" y="-1236"/>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51B1278-D92B-4AF3-A9C1-71DD298190CE}" type="datetimeFigureOut">
              <a:rPr lang="en-US" smtClean="0"/>
              <a:pPr/>
              <a:t>10/23/2015</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a:p>
            <a:pPr marL="171450" indent="-171450">
              <a:buFontTx/>
              <a:buChar char="-"/>
            </a:pPr>
            <a:endParaRPr lang="en-US" baseline="0" dirty="0" smtClean="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403D1AC-AE9D-48D5-8B67-D59D21AF1D37}"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703586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25656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AU" altLang="pt-PT" dirty="0" smtClean="0"/>
              <a:t>-SSO manages credentials, allows authentication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AU"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BE437F-67A1-4E21-B676-7454D04E95EF}"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302669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AU" altLang="pt-PT" dirty="0" smtClean="0"/>
              <a:t>-SSO manages credentials, allows authentication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AU"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BE437F-67A1-4E21-B676-7454D04E95EF}"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612103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AU" altLang="pt-PT" dirty="0" smtClean="0"/>
              <a:t>-SSO manages credentials, allows authentication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AU"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BE437F-67A1-4E21-B676-7454D04E95EF}"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99394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AU" altLang="pt-PT" dirty="0" smtClean="0"/>
              <a:t>-SSO manages credentials, allows authentication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AU"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BE437F-67A1-4E21-B676-7454D04E95EF}"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807482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9088E1-69D6-493A-A805-50145DFDFE1B}"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937450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smtClean="0"/>
              <a:t>Note</a:t>
            </a:r>
            <a:r>
              <a:rPr lang="en-US" dirty="0" smtClean="0"/>
              <a:t> The </a:t>
            </a:r>
            <a:r>
              <a:rPr lang="en-US" b="1" dirty="0" smtClean="0"/>
              <a:t>Parallelism</a:t>
            </a:r>
            <a:r>
              <a:rPr lang="en-US" dirty="0" smtClean="0"/>
              <a:t> setting does not affect the number of processors that SQL Server uses in a multiple-processor environment. The </a:t>
            </a:r>
            <a:r>
              <a:rPr lang="en-US" b="1" dirty="0" smtClean="0"/>
              <a:t>Parallelism</a:t>
            </a:r>
            <a:r>
              <a:rPr lang="en-US" dirty="0" smtClean="0"/>
              <a:t> setting only governs the number of processors on which any particular Transact-SQL statement can run at the same time. </a:t>
            </a:r>
            <a:r>
              <a:rPr lang="en-US" smtClean="0"/>
              <a:t>If the </a:t>
            </a:r>
            <a:r>
              <a:rPr lang="en-US" b="1" smtClean="0"/>
              <a:t>Parallelism</a:t>
            </a:r>
            <a:r>
              <a:rPr lang="en-US" smtClean="0"/>
              <a:t> setting is set to use one processor, the SQL Server query optimizer will not create execution plans that permit any particular Transact-SQL statement to run on multiple processors at the same time.</a:t>
            </a:r>
            <a:endParaRPr lang="en-AU"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BE437F-67A1-4E21-B676-7454D04E95EF}"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173901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The BizTalk Server Administrator should not allow for many suspended instances to remain in the Instances table. Many dehydrated instances should only remain if the business logic requires long-running orchestrations. Remember that one service instance can be associated with many messages in the Spool table.</a:t>
            </a:r>
            <a:endParaRPr lang="en-AU"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BE437F-67A1-4E21-B676-7454D04E95EF}"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12508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smtClean="0"/>
              <a:t>Note</a:t>
            </a:r>
            <a:r>
              <a:rPr lang="en-US" dirty="0" smtClean="0"/>
              <a:t> The </a:t>
            </a:r>
            <a:r>
              <a:rPr lang="en-US" b="1" dirty="0" smtClean="0"/>
              <a:t>Parallelism</a:t>
            </a:r>
            <a:r>
              <a:rPr lang="en-US" dirty="0" smtClean="0"/>
              <a:t> setting does not affect the number of processors that SQL Server uses in a multiple-processor environment. The </a:t>
            </a:r>
            <a:r>
              <a:rPr lang="en-US" b="1" dirty="0" smtClean="0"/>
              <a:t>Parallelism</a:t>
            </a:r>
            <a:r>
              <a:rPr lang="en-US" dirty="0" smtClean="0"/>
              <a:t> setting only governs the number of processors on which any particular Transact-SQL statement can run at the same time. </a:t>
            </a:r>
            <a:r>
              <a:rPr lang="en-US" smtClean="0"/>
              <a:t>If the </a:t>
            </a:r>
            <a:r>
              <a:rPr lang="en-US" b="1" smtClean="0"/>
              <a:t>Parallelism</a:t>
            </a:r>
            <a:r>
              <a:rPr lang="en-US" smtClean="0"/>
              <a:t> setting is set to use one processor, the SQL Server query optimizer will not create execution plans that permit any particular Transact-SQL statement to run on multiple processors at the same time.</a:t>
            </a:r>
            <a:endParaRPr lang="en-AU"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BE437F-67A1-4E21-B676-7454D04E95EF}"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097234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AU" altLang="pt-PT" dirty="0" smtClean="0"/>
              <a:t>-SSO manages credentials, allows authentication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AU"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BE437F-67A1-4E21-B676-7454D04E95EF}"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074163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9AEC0AC-6E76-4844-A6E9-363007D57F5E}"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21201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AU" altLang="pt-PT" dirty="0" smtClean="0"/>
              <a:t>-SSO manages credentials, allows authentication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AU"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BE437F-67A1-4E21-B676-7454D04E95EF}"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105609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AU" altLang="pt-PT" dirty="0" smtClean="0"/>
              <a:t>-SSO manages credentials, allows authentication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AU"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BE437F-67A1-4E21-B676-7454D04E95EF}"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912479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32742" rtl="0" eaLnBrk="1" fontAlgn="auto" latinLnBrk="0" hangingPunct="1">
              <a:lnSpc>
                <a:spcPct val="90000"/>
              </a:lnSpc>
              <a:spcBef>
                <a:spcPts val="0"/>
              </a:spcBef>
              <a:spcAft>
                <a:spcPts val="340"/>
              </a:spcAft>
              <a:buClrTx/>
              <a:buSzTx/>
              <a:buFontTx/>
              <a:buNone/>
              <a:tabLst/>
              <a:defRPr/>
            </a:pPr>
            <a:r>
              <a:rPr lang="en-US" altLang="pt-PT" sz="1734" dirty="0" smtClean="0"/>
              <a:t>“Auto create statistics”  &amp; “Auto update statistics” are </a:t>
            </a:r>
            <a:r>
              <a:rPr lang="en-US" altLang="pt-PT" sz="1734" b="1" dirty="0" smtClean="0">
                <a:solidFill>
                  <a:srgbClr val="742217"/>
                </a:solidFill>
              </a:rPr>
              <a:t>turned off </a:t>
            </a:r>
            <a:r>
              <a:rPr lang="en-US" altLang="pt-PT" sz="1734" dirty="0" smtClean="0"/>
              <a:t>by default in the BizTalk Server </a:t>
            </a:r>
            <a:r>
              <a:rPr lang="en-US" altLang="pt-PT" sz="1734" dirty="0" err="1" smtClean="0"/>
              <a:t>MessageBox</a:t>
            </a:r>
            <a:r>
              <a:rPr lang="en-US" altLang="pt-PT" sz="1734" dirty="0" smtClean="0"/>
              <a:t> database when it is created. </a:t>
            </a:r>
            <a:br>
              <a:rPr lang="en-US" altLang="pt-PT" sz="1734" dirty="0" smtClean="0"/>
            </a:br>
            <a:r>
              <a:rPr lang="en-US" altLang="pt-PT" sz="1734" b="1" dirty="0" smtClean="0">
                <a:solidFill>
                  <a:srgbClr val="742217"/>
                </a:solidFill>
              </a:rPr>
              <a:t>Do not enable these options on </a:t>
            </a:r>
            <a:r>
              <a:rPr lang="en-US" altLang="pt-PT" sz="1734" b="1" dirty="0" err="1" smtClean="0">
                <a:solidFill>
                  <a:srgbClr val="742217"/>
                </a:solidFill>
              </a:rPr>
              <a:t>MessageBox</a:t>
            </a:r>
            <a:r>
              <a:rPr lang="en-US" altLang="pt-PT" sz="1734" b="1" dirty="0" smtClean="0">
                <a:solidFill>
                  <a:srgbClr val="742217"/>
                </a:solidFill>
              </a:rPr>
              <a:t> databases.</a:t>
            </a:r>
            <a:r>
              <a:rPr lang="en-US" altLang="pt-PT" sz="1734" dirty="0" smtClean="0">
                <a:solidFill>
                  <a:srgbClr val="742217"/>
                </a:solidFill>
              </a:rPr>
              <a:t> </a:t>
            </a:r>
            <a:r>
              <a:rPr lang="en-US" altLang="pt-PT" sz="1734" dirty="0" smtClean="0"/>
              <a:t/>
            </a:r>
            <a:br>
              <a:rPr lang="en-US" altLang="pt-PT" sz="1734" dirty="0" smtClean="0"/>
            </a:br>
            <a:r>
              <a:rPr lang="en-US" altLang="pt-PT" sz="1734" dirty="0" smtClean="0"/>
              <a:t>Enabling the options can cause undesirable query execution delays, especially in a high-load environment (Locking and deadlocking)</a:t>
            </a:r>
          </a:p>
          <a:p>
            <a:pPr marL="0" marR="0" indent="0" algn="l" defTabSz="932742" rtl="0" eaLnBrk="1" fontAlgn="auto" latinLnBrk="0" hangingPunct="1">
              <a:lnSpc>
                <a:spcPct val="90000"/>
              </a:lnSpc>
              <a:spcBef>
                <a:spcPts val="0"/>
              </a:spcBef>
              <a:spcAft>
                <a:spcPts val="340"/>
              </a:spcAft>
              <a:buClrTx/>
              <a:buSzTx/>
              <a:buFontTx/>
              <a:buNone/>
              <a:tabLst/>
              <a:defRPr/>
            </a:pPr>
            <a:endParaRPr lang="en-AU" dirty="0" smtClean="0"/>
          </a:p>
          <a:p>
            <a:pPr marL="0" marR="0" lvl="3" indent="0" algn="l" defTabSz="932742" rtl="0" eaLnBrk="1" fontAlgn="auto" latinLnBrk="0" hangingPunct="1">
              <a:lnSpc>
                <a:spcPct val="90000"/>
              </a:lnSpc>
              <a:spcBef>
                <a:spcPts val="0"/>
              </a:spcBef>
              <a:spcAft>
                <a:spcPts val="340"/>
              </a:spcAft>
              <a:buClrTx/>
              <a:buSzTx/>
              <a:buFontTx/>
              <a:buNone/>
              <a:tabLst/>
              <a:defRPr/>
            </a:pPr>
            <a:r>
              <a:rPr lang="en-US" sz="1900" b="0" dirty="0" smtClean="0">
                <a:solidFill>
                  <a:schemeClr val="tx1">
                    <a:lumMod val="75000"/>
                    <a:lumOff val="25000"/>
                    <a:alpha val="99000"/>
                  </a:schemeClr>
                </a:solidFill>
              </a:rPr>
              <a:t>These settings are done by default as part of the BizTalk Server configuration.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BE437F-67A1-4E21-B676-7454D04E95EF}"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267480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smtClean="0"/>
              <a:t>Note</a:t>
            </a:r>
            <a:r>
              <a:rPr lang="en-US" dirty="0" smtClean="0"/>
              <a:t> The </a:t>
            </a:r>
            <a:r>
              <a:rPr lang="en-US" b="1" dirty="0" smtClean="0"/>
              <a:t>Parallelism</a:t>
            </a:r>
            <a:r>
              <a:rPr lang="en-US" dirty="0" smtClean="0"/>
              <a:t> setting does not affect the number of processors that SQL Server uses in a multiple-processor environment. The </a:t>
            </a:r>
            <a:r>
              <a:rPr lang="en-US" b="1" dirty="0" smtClean="0"/>
              <a:t>Parallelism</a:t>
            </a:r>
            <a:r>
              <a:rPr lang="en-US" dirty="0" smtClean="0"/>
              <a:t> setting only governs the number of processors on which any particular Transact-SQL statement can run at the same time. If the </a:t>
            </a:r>
            <a:r>
              <a:rPr lang="en-US" b="1" dirty="0" smtClean="0"/>
              <a:t>Parallelism</a:t>
            </a:r>
            <a:r>
              <a:rPr lang="en-US" dirty="0" smtClean="0"/>
              <a:t> setting is set to use one processor, the SQL Server query optimizer will not create execution plans that permit any particular Transact-SQL statement to run on multiple processors at the same time.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pPr marL="0" marR="0" lvl="2" indent="0" algn="l" defTabSz="932742" rtl="0" eaLnBrk="1" fontAlgn="auto" latinLnBrk="0" hangingPunct="1">
              <a:lnSpc>
                <a:spcPct val="90000"/>
              </a:lnSpc>
              <a:spcBef>
                <a:spcPts val="0"/>
              </a:spcBef>
              <a:spcAft>
                <a:spcPts val="340"/>
              </a:spcAft>
              <a:buClrTx/>
              <a:buSzTx/>
              <a:buFontTx/>
              <a:buNone/>
              <a:tabLst/>
              <a:defRPr/>
            </a:pPr>
            <a:r>
              <a:rPr lang="en-US" altLang="pt-PT" sz="1734" dirty="0" smtClean="0"/>
              <a:t>Changing it can have a significant negative impact on the BizTalk Server (poor query performance or even deadlocks). </a:t>
            </a: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pPr marL="0" marR="0" lvl="2" indent="0" algn="l" defTabSz="932742" rtl="0" eaLnBrk="1" fontAlgn="auto" latinLnBrk="0" hangingPunct="1">
              <a:lnSpc>
                <a:spcPct val="90000"/>
              </a:lnSpc>
              <a:spcBef>
                <a:spcPts val="0"/>
              </a:spcBef>
              <a:spcAft>
                <a:spcPts val="340"/>
              </a:spcAft>
              <a:buClrTx/>
              <a:buSzTx/>
              <a:buFontTx/>
              <a:buNone/>
              <a:tabLst/>
              <a:defRPr/>
            </a:pPr>
            <a:r>
              <a:rPr lang="en-US" altLang="pt-PT" sz="1734" dirty="0" smtClean="0"/>
              <a:t>Max Degree of Parallelism (MDOP) is set to </a:t>
            </a:r>
            <a:r>
              <a:rPr lang="en-US" altLang="pt-PT" sz="1734" b="1" dirty="0" smtClean="0"/>
              <a:t>“</a:t>
            </a:r>
            <a:r>
              <a:rPr lang="en-US" altLang="pt-PT" sz="1734" b="1" dirty="0" smtClean="0">
                <a:solidFill>
                  <a:srgbClr val="742217"/>
                </a:solidFill>
              </a:rPr>
              <a:t>1</a:t>
            </a:r>
            <a:r>
              <a:rPr lang="en-US" altLang="pt-PT" sz="1734" b="1" dirty="0" smtClean="0"/>
              <a:t>” </a:t>
            </a:r>
            <a:r>
              <a:rPr lang="en-US" altLang="pt-PT" sz="1734" dirty="0" smtClean="0"/>
              <a:t>during the configuration of BizTalk Server for the SQL Server instance(s) that host the BizTalk Server </a:t>
            </a:r>
            <a:r>
              <a:rPr lang="en-US" altLang="pt-PT" sz="1734" dirty="0" err="1" smtClean="0"/>
              <a:t>MessageBox</a:t>
            </a:r>
            <a:r>
              <a:rPr lang="en-US" altLang="pt-PT" sz="1734" dirty="0" smtClean="0"/>
              <a:t> database(s). </a:t>
            </a:r>
            <a:br>
              <a:rPr lang="en-US" altLang="pt-PT" sz="1734" dirty="0" smtClean="0"/>
            </a:br>
            <a:r>
              <a:rPr lang="en-US" altLang="pt-PT" sz="1734" b="1" dirty="0" smtClean="0">
                <a:solidFill>
                  <a:srgbClr val="742217"/>
                </a:solidFill>
              </a:rPr>
              <a:t>This setting should not be changed! </a:t>
            </a:r>
            <a:br>
              <a:rPr lang="en-US" altLang="pt-PT" sz="1734" b="1" dirty="0" smtClean="0">
                <a:solidFill>
                  <a:srgbClr val="742217"/>
                </a:solidFill>
              </a:rPr>
            </a:br>
            <a:r>
              <a:rPr lang="en-US" altLang="pt-PT" sz="1734" dirty="0" smtClean="0"/>
              <a:t>Changing it can have a significant negative impact on the BizTalk Server (poor query performance or even deadlocks). </a:t>
            </a:r>
          </a:p>
          <a:p>
            <a:pPr marL="0" marR="0" indent="0" algn="l" defTabSz="932742" rtl="0" eaLnBrk="1" fontAlgn="auto" latinLnBrk="0" hangingPunct="1">
              <a:lnSpc>
                <a:spcPct val="90000"/>
              </a:lnSpc>
              <a:spcBef>
                <a:spcPts val="0"/>
              </a:spcBef>
              <a:spcAft>
                <a:spcPts val="340"/>
              </a:spcAft>
              <a:buClrTx/>
              <a:buSzTx/>
              <a:buFontTx/>
              <a:buNone/>
              <a:tabLst/>
              <a:defRPr/>
            </a:pPr>
            <a:endParaRPr lang="en-AU"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BE437F-67A1-4E21-B676-7454D04E95EF}"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227893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To </a:t>
            </a:r>
            <a:r>
              <a:rPr lang="pt-PT" dirty="0" err="1" smtClean="0"/>
              <a:t>reduce</a:t>
            </a:r>
            <a:r>
              <a:rPr lang="pt-PT" dirty="0" smtClean="0"/>
              <a:t> </a:t>
            </a:r>
            <a:r>
              <a:rPr lang="pt-PT" dirty="0" err="1" smtClean="0"/>
              <a:t>the</a:t>
            </a:r>
            <a:r>
              <a:rPr lang="pt-PT" dirty="0" smtClean="0"/>
              <a:t> </a:t>
            </a:r>
            <a:r>
              <a:rPr lang="pt-PT" dirty="0" err="1" smtClean="0"/>
              <a:t>likelihood</a:t>
            </a:r>
            <a:r>
              <a:rPr lang="pt-PT" dirty="0" smtClean="0"/>
              <a:t> </a:t>
            </a:r>
            <a:r>
              <a:rPr lang="pt-PT" dirty="0" err="1" smtClean="0"/>
              <a:t>of</a:t>
            </a:r>
            <a:r>
              <a:rPr lang="pt-PT" dirty="0" smtClean="0"/>
              <a:t> a </a:t>
            </a:r>
            <a:r>
              <a:rPr lang="pt-PT" dirty="0" err="1" smtClean="0"/>
              <a:t>database</a:t>
            </a:r>
            <a:r>
              <a:rPr lang="pt-PT" dirty="0" smtClean="0"/>
              <a:t> </a:t>
            </a:r>
            <a:r>
              <a:rPr lang="pt-PT" dirty="0" err="1" smtClean="0"/>
              <a:t>growth</a:t>
            </a:r>
            <a:r>
              <a:rPr lang="pt-PT" dirty="0" smtClean="0"/>
              <a:t> </a:t>
            </a:r>
            <a:r>
              <a:rPr lang="pt-PT" dirty="0" err="1" smtClean="0"/>
              <a:t>at</a:t>
            </a:r>
            <a:r>
              <a:rPr lang="pt-PT" dirty="0" smtClean="0"/>
              <a:t> </a:t>
            </a:r>
            <a:r>
              <a:rPr lang="pt-PT" dirty="0" err="1" smtClean="0"/>
              <a:t>runtime</a:t>
            </a:r>
            <a:r>
              <a:rPr lang="pt-PT" dirty="0" smtClean="0"/>
              <a:t> </a:t>
            </a:r>
            <a:r>
              <a:rPr lang="pt-PT" dirty="0" err="1" smtClean="0"/>
              <a:t>is</a:t>
            </a:r>
            <a:r>
              <a:rPr lang="pt-PT" dirty="0" smtClean="0"/>
              <a:t> </a:t>
            </a:r>
            <a:r>
              <a:rPr lang="pt-PT" dirty="0" err="1" smtClean="0"/>
              <a:t>recommended</a:t>
            </a:r>
            <a:r>
              <a:rPr lang="pt-PT" dirty="0" smtClean="0"/>
              <a:t> </a:t>
            </a:r>
            <a:r>
              <a:rPr lang="pt-PT" dirty="0" err="1" smtClean="0"/>
              <a:t>pre</a:t>
            </a:r>
            <a:r>
              <a:rPr lang="pt-PT" dirty="0" smtClean="0"/>
              <a:t>-</a:t>
            </a:r>
          </a:p>
          <a:p>
            <a:r>
              <a:rPr lang="pt-PT" dirty="0" err="1" smtClean="0"/>
              <a:t>allocating</a:t>
            </a:r>
            <a:r>
              <a:rPr lang="pt-PT" dirty="0" smtClean="0"/>
              <a:t> a </a:t>
            </a:r>
            <a:r>
              <a:rPr lang="pt-PT" dirty="0" err="1" smtClean="0"/>
              <a:t>large</a:t>
            </a:r>
            <a:r>
              <a:rPr lang="pt-PT" dirty="0" smtClean="0"/>
              <a:t> </a:t>
            </a:r>
            <a:r>
              <a:rPr lang="pt-PT" dirty="0" err="1" smtClean="0"/>
              <a:t>amount</a:t>
            </a:r>
            <a:r>
              <a:rPr lang="pt-PT" dirty="0" smtClean="0"/>
              <a:t> </a:t>
            </a:r>
            <a:r>
              <a:rPr lang="pt-PT" dirty="0" err="1" smtClean="0"/>
              <a:t>of</a:t>
            </a:r>
            <a:r>
              <a:rPr lang="pt-PT" dirty="0" smtClean="0"/>
              <a:t> </a:t>
            </a:r>
            <a:r>
              <a:rPr lang="pt-PT" dirty="0" err="1" smtClean="0"/>
              <a:t>space</a:t>
            </a:r>
            <a:r>
              <a:rPr lang="pt-PT" dirty="0" smtClean="0"/>
              <a:t> to </a:t>
            </a:r>
            <a:r>
              <a:rPr lang="pt-PT" dirty="0" err="1" smtClean="0"/>
              <a:t>the</a:t>
            </a:r>
            <a:r>
              <a:rPr lang="pt-PT" dirty="0" smtClean="0"/>
              <a:t> Data </a:t>
            </a:r>
            <a:r>
              <a:rPr lang="pt-PT" dirty="0" err="1" smtClean="0"/>
              <a:t>and</a:t>
            </a:r>
            <a:r>
              <a:rPr lang="pt-PT" dirty="0" smtClean="0"/>
              <a:t> </a:t>
            </a:r>
            <a:r>
              <a:rPr lang="pt-PT" dirty="0" err="1" smtClean="0"/>
              <a:t>Transaction</a:t>
            </a:r>
            <a:r>
              <a:rPr lang="pt-PT" dirty="0" smtClean="0"/>
              <a:t> Log files </a:t>
            </a:r>
            <a:r>
              <a:rPr lang="pt-PT" dirty="0" err="1" smtClean="0"/>
              <a:t>of</a:t>
            </a:r>
            <a:r>
              <a:rPr lang="pt-PT" dirty="0" smtClean="0"/>
              <a:t> </a:t>
            </a:r>
            <a:r>
              <a:rPr lang="pt-PT" dirty="0" err="1" smtClean="0"/>
              <a:t>the</a:t>
            </a:r>
            <a:endParaRPr lang="pt-PT" dirty="0" smtClean="0"/>
          </a:p>
          <a:p>
            <a:r>
              <a:rPr lang="pt-PT" dirty="0" err="1" smtClean="0"/>
              <a:t>BizTalkMsgBoxDb</a:t>
            </a:r>
            <a:r>
              <a:rPr lang="pt-PT" dirty="0" smtClean="0"/>
              <a:t>, </a:t>
            </a:r>
            <a:r>
              <a:rPr lang="pt-PT" dirty="0" err="1" smtClean="0"/>
              <a:t>BAMPrimaryImport</a:t>
            </a:r>
            <a:r>
              <a:rPr lang="pt-PT" dirty="0" smtClean="0"/>
              <a:t> </a:t>
            </a:r>
            <a:r>
              <a:rPr lang="pt-PT" dirty="0" err="1" smtClean="0"/>
              <a:t>and</a:t>
            </a:r>
            <a:r>
              <a:rPr lang="pt-PT" dirty="0" smtClean="0"/>
              <a:t> </a:t>
            </a:r>
            <a:r>
              <a:rPr lang="pt-PT" dirty="0" err="1" smtClean="0"/>
              <a:t>BizTalkDTADb</a:t>
            </a:r>
            <a:r>
              <a:rPr lang="pt-PT" dirty="0" smtClean="0"/>
              <a:t> </a:t>
            </a:r>
            <a:r>
              <a:rPr lang="pt-PT" dirty="0" err="1" smtClean="0"/>
              <a:t>databases</a:t>
            </a:r>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BE437F-67A1-4E21-B676-7454D04E95EF}"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136850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AU" altLang="pt-PT" dirty="0" smtClean="0"/>
              <a:t>-SSO manages credentials, allows authentication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AU"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BE437F-67A1-4E21-B676-7454D04E95EF}"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8561610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smtClean="0"/>
              <a:t>Note</a:t>
            </a:r>
            <a:r>
              <a:rPr lang="en-US" dirty="0" smtClean="0"/>
              <a:t> The </a:t>
            </a:r>
            <a:r>
              <a:rPr lang="en-US" b="1" dirty="0" smtClean="0"/>
              <a:t>Parallelism</a:t>
            </a:r>
            <a:r>
              <a:rPr lang="en-US" dirty="0" smtClean="0"/>
              <a:t> setting does not affect the number of processors that SQL Server uses in a multiple-processor environment. The </a:t>
            </a:r>
            <a:r>
              <a:rPr lang="en-US" b="1" dirty="0" smtClean="0"/>
              <a:t>Parallelism</a:t>
            </a:r>
            <a:r>
              <a:rPr lang="en-US" dirty="0" smtClean="0"/>
              <a:t> setting only governs the number of processors on which any particular Transact-SQL statement can run at the same time. </a:t>
            </a:r>
            <a:r>
              <a:rPr lang="en-US" smtClean="0"/>
              <a:t>If the </a:t>
            </a:r>
            <a:r>
              <a:rPr lang="en-US" b="1" smtClean="0"/>
              <a:t>Parallelism</a:t>
            </a:r>
            <a:r>
              <a:rPr lang="en-US" smtClean="0"/>
              <a:t> setting is set to use one processor, the SQL Server query optimizer will not create execution plans that permit any particular Transact-SQL statement to run on multiple processors at the same time.</a:t>
            </a:r>
            <a:endParaRPr lang="en-AU"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BE437F-67A1-4E21-B676-7454D04E95EF}"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884598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smtClean="0"/>
              <a:t>Note</a:t>
            </a:r>
            <a:r>
              <a:rPr lang="en-US" dirty="0" smtClean="0"/>
              <a:t> The </a:t>
            </a:r>
            <a:r>
              <a:rPr lang="en-US" b="1" dirty="0" smtClean="0"/>
              <a:t>Parallelism</a:t>
            </a:r>
            <a:r>
              <a:rPr lang="en-US" dirty="0" smtClean="0"/>
              <a:t> setting does not affect the number of processors that SQL Server uses in a multiple-processor environment. The </a:t>
            </a:r>
            <a:r>
              <a:rPr lang="en-US" b="1" dirty="0" smtClean="0"/>
              <a:t>Parallelism</a:t>
            </a:r>
            <a:r>
              <a:rPr lang="en-US" dirty="0" smtClean="0"/>
              <a:t> setting only governs the number of processors on which any particular Transact-SQL statement can run at the same time. </a:t>
            </a:r>
            <a:r>
              <a:rPr lang="en-US" smtClean="0"/>
              <a:t>If the </a:t>
            </a:r>
            <a:r>
              <a:rPr lang="en-US" b="1" smtClean="0"/>
              <a:t>Parallelism</a:t>
            </a:r>
            <a:r>
              <a:rPr lang="en-US" smtClean="0"/>
              <a:t> setting is set to use one processor, the SQL Server query optimizer will not create execution plans that permit any particular Transact-SQL statement to run on multiple processors at the same time.</a:t>
            </a:r>
            <a:endParaRPr lang="en-AU"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BE437F-67A1-4E21-B676-7454D04E95EF}"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624459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AU"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BE437F-67A1-4E21-B676-7454D04E95EF}"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09730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ctr">
              <a:lnSpc>
                <a:spcPct val="90000"/>
              </a:lnSpc>
            </a:pPr>
            <a:r>
              <a:rPr lang="en-US" altLang="pt-PT" sz="2244" dirty="0" smtClean="0"/>
              <a:t>Most of the Biztalk data is volatile</a:t>
            </a:r>
          </a:p>
          <a:p>
            <a:pPr lvl="1" fontAlgn="ctr">
              <a:lnSpc>
                <a:spcPct val="90000"/>
              </a:lnSpc>
            </a:pPr>
            <a:r>
              <a:rPr lang="en-US" altLang="pt-PT" sz="2244" dirty="0" smtClean="0"/>
              <a:t>Biztalk is like an application bridge</a:t>
            </a:r>
          </a:p>
          <a:p>
            <a:pPr lvl="1" fontAlgn="ctr">
              <a:lnSpc>
                <a:spcPct val="90000"/>
              </a:lnSpc>
            </a:pPr>
            <a:r>
              <a:rPr lang="en-US" altLang="pt-PT" sz="2244" dirty="0" smtClean="0"/>
              <a:t>It is important Biztalk to be processing …</a:t>
            </a:r>
          </a:p>
          <a:p>
            <a:pPr lvl="1" fontAlgn="ctr">
              <a:lnSpc>
                <a:spcPct val="90000"/>
              </a:lnSpc>
            </a:pPr>
            <a:r>
              <a:rPr lang="en-US" altLang="pt-PT" sz="2244" dirty="0" smtClean="0"/>
              <a:t>Data is moved from one database to another via SQL jobs and stored procedures</a:t>
            </a:r>
          </a:p>
          <a:p>
            <a:pPr lvl="1" fontAlgn="ctr">
              <a:lnSpc>
                <a:spcPct val="90000"/>
              </a:lnSpc>
            </a:pPr>
            <a:r>
              <a:rPr lang="en-US" altLang="pt-PT" sz="2244" dirty="0" smtClean="0"/>
              <a:t>BizTalk Server does very selective, short and fast queries</a:t>
            </a:r>
          </a:p>
          <a:p>
            <a:pPr lvl="1" fontAlgn="ctr">
              <a:lnSpc>
                <a:spcPct val="90000"/>
              </a:lnSpc>
            </a:pPr>
            <a:r>
              <a:rPr lang="en-US" altLang="pt-PT" sz="2244" dirty="0" smtClean="0"/>
              <a:t>Stored procedures should not cause table or index scans. </a:t>
            </a:r>
            <a:br>
              <a:rPr lang="en-US" altLang="pt-PT" sz="2244" dirty="0" smtClean="0"/>
            </a:br>
            <a:r>
              <a:rPr lang="en-US" altLang="pt-PT" sz="2244" dirty="0" smtClean="0"/>
              <a:t>They have </a:t>
            </a:r>
            <a:r>
              <a:rPr lang="en-US" altLang="pt-PT" sz="2244" b="1" dirty="0" smtClean="0">
                <a:solidFill>
                  <a:schemeClr val="accent2"/>
                </a:solidFill>
              </a:rPr>
              <a:t>exact joins and lock hints </a:t>
            </a:r>
            <a:r>
              <a:rPr lang="en-US" altLang="pt-PT" sz="2244" dirty="0" smtClean="0"/>
              <a:t>specified in the queries in order to ensure that the </a:t>
            </a:r>
            <a:r>
              <a:rPr lang="en-US" altLang="pt-PT" sz="2244" b="1" dirty="0" smtClean="0">
                <a:solidFill>
                  <a:schemeClr val="accent2"/>
                </a:solidFill>
              </a:rPr>
              <a:t>optimal query plan </a:t>
            </a:r>
            <a:r>
              <a:rPr lang="en-US" altLang="pt-PT" sz="2244" dirty="0" smtClean="0"/>
              <a:t>is used. </a:t>
            </a:r>
          </a:p>
          <a:p>
            <a:pPr lvl="1" fontAlgn="ctr">
              <a:lnSpc>
                <a:spcPct val="90000"/>
              </a:lnSpc>
              <a:buFont typeface="Wingdings 2" panose="05020102010507070707" pitchFamily="18" charset="2"/>
              <a:buNone/>
            </a:pPr>
            <a:r>
              <a:rPr lang="en-US" altLang="pt-PT" sz="2244" dirty="0" smtClean="0"/>
              <a:t>	These stored procedures provide consistent query executions by constructing the queries such that the </a:t>
            </a:r>
            <a:r>
              <a:rPr lang="en-US" altLang="pt-PT" sz="2244" b="1" dirty="0" smtClean="0">
                <a:solidFill>
                  <a:schemeClr val="accent2"/>
                </a:solidFill>
              </a:rPr>
              <a:t>query optimizer is taken out of the picture</a:t>
            </a:r>
            <a:r>
              <a:rPr lang="en-US" altLang="pt-PT" sz="2244" dirty="0" smtClean="0"/>
              <a:t> as much as possible. </a:t>
            </a:r>
            <a:br>
              <a:rPr lang="en-US" altLang="pt-PT" sz="2244" dirty="0" smtClean="0"/>
            </a:br>
            <a:r>
              <a:rPr lang="en-US" altLang="pt-PT" sz="2244" b="1" dirty="0" smtClean="0">
                <a:solidFill>
                  <a:schemeClr val="accent2"/>
                </a:solidFill>
              </a:rPr>
              <a:t>Statistics are generally not needed</a:t>
            </a:r>
            <a:r>
              <a:rPr lang="en-US" altLang="pt-PT" sz="2244" dirty="0" smtClean="0"/>
              <a:t>.</a:t>
            </a:r>
            <a:endParaRPr lang="bg-BG" altLang="pt-PT" sz="2244" dirty="0" smtClean="0"/>
          </a:p>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BC26875-C1CF-4D80-B8F5-8B91C3844BE4}"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7323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6C77AA-69FB-4816-AC36-3AA63E90C51A}"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176629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AU" altLang="pt-PT" dirty="0" smtClean="0"/>
              <a:t>-SSO manages credentials, allows authentication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AU"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BE437F-67A1-4E21-B676-7454D04E95EF}"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6205966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AU" altLang="pt-PT" dirty="0" smtClean="0"/>
              <a:t>-SSO manages credentials, allows authentication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AU"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BE437F-67A1-4E21-B676-7454D04E95EF}"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540915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AU" altLang="pt-PT" dirty="0" smtClean="0"/>
              <a:t>-SSO manages credentials, allows authentication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AU"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BE437F-67A1-4E21-B676-7454D04E95EF}"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8499055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AU" altLang="pt-PT" dirty="0" smtClean="0"/>
              <a:t>-SSO manages credentials, allows authentication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AU"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BE437F-67A1-4E21-B676-7454D04E95EF}"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0228558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1EDE1B-3F70-4AA4-82A6-157A7321BC48}"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1183988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endParaRPr lang="pt-PT"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8791437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58A610-1E6A-4304-BC05-570DCBF01AA5}"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028565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11EDE1B-3F70-4AA4-82A6-157A7321BC48}" type="datetime1">
              <a:rPr lang="en-US" smtClean="0"/>
              <a:t>10/23/2015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42513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Para começar tenho</a:t>
            </a:r>
            <a:r>
              <a:rPr lang="pt-PT" baseline="0" dirty="0" smtClean="0"/>
              <a:t> de perguntar aqui quem sabe o que é o BizTalk Server?</a:t>
            </a:r>
          </a:p>
          <a:p>
            <a:endParaRPr lang="pt-PT" baseline="0" dirty="0" smtClean="0"/>
          </a:p>
          <a:p>
            <a:r>
              <a:rPr lang="pt-PT" baseline="0" dirty="0" smtClean="0"/>
              <a:t>Podíamos começar por definir o BizTalk, de uma forma simples, como um router/broker de mensagens</a:t>
            </a:r>
          </a:p>
          <a:p>
            <a:endParaRPr lang="pt-PT" baseline="0" dirty="0" smtClean="0"/>
          </a:p>
          <a:p>
            <a:r>
              <a:rPr lang="pt-PT" baseline="0" dirty="0" smtClean="0"/>
              <a:t>Para fazer uma analogia com o mundo real, como uma plataforma logística de troca de mercadorias.</a:t>
            </a:r>
          </a:p>
          <a:p>
            <a:r>
              <a:rPr lang="pt-PT" baseline="0" dirty="0" smtClean="0"/>
              <a:t>As matérias primas entram nas empresas, são armazenadas, processadas, transformadas e enviadas aos clientes. </a:t>
            </a:r>
          </a:p>
          <a:p>
            <a:endParaRPr lang="pt-PT" baseline="0" dirty="0" smtClean="0"/>
          </a:p>
          <a:p>
            <a:r>
              <a:rPr lang="pt-PT" baseline="0" dirty="0" smtClean="0"/>
              <a:t>E da mesma forma as mensagens electrónicas são…</a:t>
            </a:r>
            <a:endParaRPr lang="pt-PT" dirty="0" smtClean="0"/>
          </a:p>
          <a:p>
            <a:endParaRPr lang="pt-PT" dirty="0"/>
          </a:p>
        </p:txBody>
      </p:sp>
      <p:sp>
        <p:nvSpPr>
          <p:cNvPr id="4" name="Footer Placeholder 3"/>
          <p:cNvSpPr>
            <a:spLocks noGrp="1"/>
          </p:cNvSpPr>
          <p:nvPr>
            <p:ph type="ftr" sz="quarter" idx="10"/>
          </p:nvPr>
        </p:nvSpPr>
        <p:spPr/>
        <p:txBody>
          <a:bodyPr/>
          <a:lstStyle/>
          <a:p>
            <a:r>
              <a:rPr lang="en-US" dirty="0" err="1" smtClean="0"/>
              <a:t>lorem</a:t>
            </a:r>
            <a:r>
              <a:rPr lang="en-US" smtClean="0"/>
              <a:t>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5</a:t>
            </a:fld>
            <a:endParaRPr lang="en-US"/>
          </a:p>
        </p:txBody>
      </p:sp>
    </p:spTree>
    <p:extLst>
      <p:ext uri="{BB962C8B-B14F-4D97-AF65-F5344CB8AC3E}">
        <p14:creationId xmlns:p14="http://schemas.microsoft.com/office/powerpoint/2010/main" val="2567865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Recebidas, validadas,</a:t>
            </a:r>
            <a:r>
              <a:rPr lang="pt-PT" baseline="0" dirty="0" smtClean="0"/>
              <a:t> arquivadas, transformadas e enviadas para outros sistemas.</a:t>
            </a:r>
          </a:p>
          <a:p>
            <a:endParaRPr lang="pt-PT" baseline="0" dirty="0" smtClean="0"/>
          </a:p>
          <a:p>
            <a:r>
              <a:rPr lang="pt-PT" baseline="0" dirty="0" smtClean="0"/>
              <a:t>Nestes processos, o problema é a quantidade de novas ligações que é preciso manter a funcionar durante muitos anos.</a:t>
            </a:r>
          </a:p>
          <a:p>
            <a:r>
              <a:rPr lang="pt-PT" baseline="0" dirty="0" smtClean="0"/>
              <a:t>Ao mesmo tempo novos processos são adicionados e os existentes vão sofrendo pequenas melhorias, tudo sem perder o rasto ao que está a acontecer em produtivo.</a:t>
            </a:r>
          </a:p>
          <a:p>
            <a:endParaRPr lang="pt-PT" baseline="0" dirty="0" smtClean="0"/>
          </a:p>
          <a:p>
            <a:r>
              <a:rPr lang="pt-PT" baseline="0" dirty="0" smtClean="0"/>
              <a:t>O </a:t>
            </a:r>
            <a:r>
              <a:rPr lang="pt-PT" baseline="0" dirty="0" err="1" smtClean="0"/>
              <a:t>BizTalk</a:t>
            </a:r>
            <a:r>
              <a:rPr lang="pt-PT" baseline="0" dirty="0" smtClean="0"/>
              <a:t> ajuda-nos a resolver muitos destes problemas, resolvendo automaticamente questões como a persistência, </a:t>
            </a:r>
            <a:r>
              <a:rPr lang="pt-PT" baseline="0" dirty="0" err="1" smtClean="0"/>
              <a:t>tracking</a:t>
            </a:r>
            <a:r>
              <a:rPr lang="pt-PT" baseline="0" dirty="0" smtClean="0"/>
              <a:t> de todas as mensagens, </a:t>
            </a:r>
            <a:r>
              <a:rPr lang="pt-PT" sz="1200" kern="1200" dirty="0" smtClean="0">
                <a:solidFill>
                  <a:schemeClr val="tx1"/>
                </a:solidFill>
                <a:effectLst/>
                <a:latin typeface="+mn-lt"/>
                <a:ea typeface="+mn-ea"/>
                <a:cs typeface="+mn-cs"/>
              </a:rPr>
              <a:t>tratamento e recuperação de erros, suporte a transacções</a:t>
            </a:r>
            <a:r>
              <a:rPr lang="pt-PT" baseline="0" dirty="0" smtClean="0"/>
              <a:t>, encriptação e assinaturas digitais, os processos </a:t>
            </a:r>
            <a:r>
              <a:rPr lang="pt-PT" baseline="0" dirty="0" err="1" smtClean="0"/>
              <a:t>asyncronos</a:t>
            </a:r>
            <a:r>
              <a:rPr lang="pt-PT" baseline="0" dirty="0" smtClean="0"/>
              <a:t> de </a:t>
            </a:r>
            <a:r>
              <a:rPr lang="pt-PT" baseline="0" dirty="0" err="1" smtClean="0"/>
              <a:t>workflow</a:t>
            </a:r>
            <a:r>
              <a:rPr lang="pt-PT" baseline="0" dirty="0" smtClean="0"/>
              <a:t>, etc…</a:t>
            </a:r>
          </a:p>
          <a:p>
            <a:endParaRPr lang="pt-PT"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PT" baseline="0" dirty="0" smtClean="0"/>
              <a:t>Para além disto tudo, esta plataforma já tem mais de 10 anos (</a:t>
            </a:r>
            <a:r>
              <a:rPr lang="pt-PT" sz="1200" b="1" kern="1200" dirty="0" smtClean="0">
                <a:solidFill>
                  <a:schemeClr val="tx1"/>
                </a:solidFill>
                <a:effectLst/>
                <a:latin typeface="+mn-lt"/>
                <a:ea typeface="+mn-ea"/>
                <a:cs typeface="+mn-cs"/>
              </a:rPr>
              <a:t>Microsoft </a:t>
            </a:r>
            <a:r>
              <a:rPr lang="pt-PT" sz="1200" b="1" kern="1200" dirty="0" err="1" smtClean="0">
                <a:solidFill>
                  <a:schemeClr val="tx1"/>
                </a:solidFill>
                <a:effectLst/>
                <a:latin typeface="+mn-lt"/>
                <a:ea typeface="+mn-ea"/>
                <a:cs typeface="+mn-cs"/>
              </a:rPr>
              <a:t>BizTalk</a:t>
            </a:r>
            <a:r>
              <a:rPr lang="pt-PT" sz="1200" b="1" kern="1200" dirty="0" smtClean="0">
                <a:solidFill>
                  <a:schemeClr val="tx1"/>
                </a:solidFill>
                <a:effectLst/>
                <a:latin typeface="+mn-lt"/>
                <a:ea typeface="+mn-ea"/>
                <a:cs typeface="+mn-cs"/>
              </a:rPr>
              <a:t> Server 2010</a:t>
            </a:r>
            <a:r>
              <a:rPr lang="pt-PT" sz="1200" kern="1200" dirty="0" smtClean="0">
                <a:solidFill>
                  <a:schemeClr val="tx1"/>
                </a:solidFill>
                <a:effectLst/>
                <a:latin typeface="+mn-lt"/>
                <a:ea typeface="+mn-ea"/>
                <a:cs typeface="+mn-cs"/>
              </a:rPr>
              <a:t> é a sétima versão do produto</a:t>
            </a:r>
            <a:r>
              <a:rPr lang="pt-PT" baseline="0" dirty="0" smtClean="0"/>
              <a:t>) e portanto é uma plataforma madura e com muitos componentes 3rd-Party (</a:t>
            </a:r>
            <a:r>
              <a:rPr lang="pt-PT" sz="1200" kern="1200" dirty="0" smtClean="0">
                <a:solidFill>
                  <a:schemeClr val="tx1"/>
                </a:solidFill>
                <a:effectLst/>
                <a:latin typeface="+mn-lt"/>
                <a:ea typeface="+mn-ea"/>
                <a:cs typeface="+mn-cs"/>
              </a:rPr>
              <a:t>mais de 25 adaptadores multiplataforma)</a:t>
            </a:r>
            <a:r>
              <a:rPr lang="pt-PT" baseline="0" dirty="0" smtClean="0"/>
              <a:t> para ligação a sistemas como o SAP, Oracle, Siebel, SQL, etc…</a:t>
            </a:r>
          </a:p>
          <a:p>
            <a:pPr marL="0" marR="0" indent="0" algn="l" defTabSz="914400" rtl="0" eaLnBrk="1" fontAlgn="auto" latinLnBrk="0" hangingPunct="1">
              <a:lnSpc>
                <a:spcPct val="100000"/>
              </a:lnSpc>
              <a:spcBef>
                <a:spcPts val="0"/>
              </a:spcBef>
              <a:spcAft>
                <a:spcPts val="0"/>
              </a:spcAft>
              <a:buClrTx/>
              <a:buSzTx/>
              <a:buFontTx/>
              <a:buNone/>
              <a:tabLst/>
              <a:defRPr/>
            </a:pPr>
            <a:endParaRPr lang="pt-PT" baseline="0" dirty="0" smtClean="0"/>
          </a:p>
          <a:p>
            <a:r>
              <a:rPr lang="pt-PT" baseline="0" dirty="0" smtClean="0"/>
              <a:t>Gostava de frisar aqui um ponto: um dos desafios que se colocam nestes cenários é exactamente a transformação de documentos…</a:t>
            </a:r>
            <a:endParaRPr lang="pt-PT" dirty="0"/>
          </a:p>
        </p:txBody>
      </p:sp>
      <p:sp>
        <p:nvSpPr>
          <p:cNvPr id="4" name="Footer Placeholder 3"/>
          <p:cNvSpPr>
            <a:spLocks noGrp="1"/>
          </p:cNvSpPr>
          <p:nvPr>
            <p:ph type="ftr" sz="quarter" idx="10"/>
          </p:nvPr>
        </p:nvSpPr>
        <p:spPr/>
        <p:txBody>
          <a:bodyPr/>
          <a:lstStyle/>
          <a:p>
            <a:r>
              <a:rPr lang="en-US" smtClean="0"/>
              <a:t>lorem ipsum</a:t>
            </a:r>
            <a:endParaRPr lang="en-US"/>
          </a:p>
        </p:txBody>
      </p:sp>
      <p:sp>
        <p:nvSpPr>
          <p:cNvPr id="5" name="Slide Number Placeholder 4"/>
          <p:cNvSpPr>
            <a:spLocks noGrp="1"/>
          </p:cNvSpPr>
          <p:nvPr>
            <p:ph type="sldNum" sz="quarter" idx="11"/>
          </p:nvPr>
        </p:nvSpPr>
        <p:spPr/>
        <p:txBody>
          <a:bodyPr/>
          <a:lstStyle/>
          <a:p>
            <a:fld id="{E116F5B0-2218-4C13-B576-F1D4E210943C}" type="slidenum">
              <a:rPr lang="en-US" smtClean="0"/>
              <a:t>6</a:t>
            </a:fld>
            <a:endParaRPr lang="en-US"/>
          </a:p>
        </p:txBody>
      </p:sp>
    </p:spTree>
    <p:extLst>
      <p:ext uri="{BB962C8B-B14F-4D97-AF65-F5344CB8AC3E}">
        <p14:creationId xmlns:p14="http://schemas.microsoft.com/office/powerpoint/2010/main" val="2571264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3E6D9D71-69A2-42BA-AED2-14A5B5834A9C}" type="slidenum">
              <a:rPr lang="en-US" smtClean="0">
                <a:solidFill>
                  <a:prstClr val="black"/>
                </a:solidFill>
              </a:rPr>
              <a:pPr/>
              <a:t>7</a:t>
            </a:fld>
            <a:endParaRPr lang="en-US" smtClean="0">
              <a:solidFill>
                <a:prstClr val="black"/>
              </a:solidFill>
            </a:endParaRPr>
          </a:p>
        </p:txBody>
      </p:sp>
      <p:sp>
        <p:nvSpPr>
          <p:cNvPr id="2" name="Notes Placeholder 1"/>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1881806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B4C5F538-B430-4BE1-BFCF-A0908899E923}" type="slidenum">
              <a:rPr lang="en-US" smtClean="0"/>
              <a:pPr/>
              <a:t>8</a:t>
            </a:fld>
            <a:endParaRPr lang="en-US" smtClean="0"/>
          </a:p>
        </p:txBody>
      </p:sp>
      <p:sp>
        <p:nvSpPr>
          <p:cNvPr id="33795" name="Rectangle 2"/>
          <p:cNvSpPr>
            <a:spLocks noGrp="1" noRot="1" noChangeAspect="1" noChangeArrowheads="1" noTextEdit="1"/>
          </p:cNvSpPr>
          <p:nvPr>
            <p:ph type="sldImg"/>
          </p:nvPr>
        </p:nvSpPr>
        <p:spPr>
          <a:xfrm>
            <a:off x="2286000" y="514350"/>
            <a:ext cx="4572000" cy="2571750"/>
          </a:xfrm>
          <a:ln/>
        </p:spPr>
      </p:sp>
      <p:sp>
        <p:nvSpPr>
          <p:cNvPr id="33796" name="Rectangle 3"/>
          <p:cNvSpPr>
            <a:spLocks noGrp="1" noChangeArrowheads="1"/>
          </p:cNvSpPr>
          <p:nvPr>
            <p:ph type="body" idx="1"/>
          </p:nvPr>
        </p:nvSpPr>
        <p:spPr>
          <a:noFill/>
          <a:ln/>
        </p:spPr>
        <p:txBody>
          <a:bodyPr/>
          <a:lstStyle/>
          <a:p>
            <a:r>
              <a:rPr lang="en-US" sz="1200" b="1" kern="1200" dirty="0" smtClean="0">
                <a:solidFill>
                  <a:schemeClr val="tx1"/>
                </a:solidFill>
                <a:effectLst/>
                <a:latin typeface="+mn-lt"/>
                <a:ea typeface="+mn-ea"/>
                <a:cs typeface="+mn-cs"/>
              </a:rPr>
              <a:t>The Publish and Subscribe Architecture</a:t>
            </a:r>
            <a:endParaRPr lang="pt-PT"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BizTalk Server uses a publish and subscribe (or </a:t>
            </a:r>
            <a:r>
              <a:rPr lang="en-US" sz="1200" i="1" kern="1200" dirty="0" smtClean="0">
                <a:solidFill>
                  <a:schemeClr val="tx1"/>
                </a:solidFill>
                <a:effectLst/>
                <a:latin typeface="+mn-lt"/>
                <a:ea typeface="+mn-ea"/>
                <a:cs typeface="+mn-cs"/>
              </a:rPr>
              <a:t>pub/sub</a:t>
            </a:r>
            <a:r>
              <a:rPr lang="en-US" sz="1200" kern="1200" dirty="0" smtClean="0">
                <a:solidFill>
                  <a:schemeClr val="tx1"/>
                </a:solidFill>
                <a:effectLst/>
                <a:latin typeface="+mn-lt"/>
                <a:ea typeface="+mn-ea"/>
                <a:cs typeface="+mn-cs"/>
              </a:rPr>
              <a:t>) messaging model. The pub/sub model is highly scalable at both the database and processing levels. This pub/sub routing mechanism can manage large volumes of messages and large individual messages, and can interact with a wide variety of back-end systems. This design also makes adding and changing subscribing components on-the-fly extremely easy.</a:t>
            </a:r>
          </a:p>
          <a:p>
            <a:endParaRPr lang="pt-PT"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Publication</a:t>
            </a:r>
            <a:endParaRPr lang="pt-PT" sz="1200" b="1"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Publication</a:t>
            </a:r>
            <a:r>
              <a:rPr lang="en-US" sz="1200" kern="1200" dirty="0" smtClean="0">
                <a:solidFill>
                  <a:schemeClr val="tx1"/>
                </a:solidFill>
                <a:effectLst/>
                <a:latin typeface="+mn-lt"/>
                <a:ea typeface="+mn-ea"/>
                <a:cs typeface="+mn-cs"/>
              </a:rPr>
              <a:t> is the process by which messages are placed in the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 The principal publishing component in BizTalk Server is the receive port, which receives and processes messages into the database. Orchestrations also publish messages as they are sent from the orchestration to the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 for further routing.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Subscriptions</a:t>
            </a:r>
            <a:endParaRPr lang="pt-PT" sz="1200" b="1"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Subscriptions</a:t>
            </a:r>
            <a:r>
              <a:rPr lang="en-US" sz="1200" kern="1200" dirty="0" smtClean="0">
                <a:solidFill>
                  <a:schemeClr val="tx1"/>
                </a:solidFill>
                <a:effectLst/>
                <a:latin typeface="+mn-lt"/>
                <a:ea typeface="+mn-ea"/>
                <a:cs typeface="+mn-cs"/>
              </a:rPr>
              <a:t> are criteria on which message routing is determined. Orchestrations, send ports, and send port groups can each subscribe to messages. Each subscription allows the subscriber to initiate or continue the processing of a message. Subscriptions are managed by the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a:t>
            </a:r>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 a message meets the specifications of a subscription, the message is passed from the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 to the subscriber. If multiple subscribers exist for a given message, each gets a copy of the message.</a:t>
            </a:r>
            <a:endParaRPr lang="pt-PT" sz="1200" kern="1200" dirty="0" smtClean="0">
              <a:solidFill>
                <a:schemeClr val="tx1"/>
              </a:solidFill>
              <a:effectLst/>
              <a:latin typeface="+mn-lt"/>
              <a:ea typeface="+mn-ea"/>
              <a:cs typeface="+mn-cs"/>
            </a:endParaRPr>
          </a:p>
          <a:p>
            <a:endParaRPr lang="en-US" dirty="0" smtClean="0"/>
          </a:p>
        </p:txBody>
      </p:sp>
    </p:spTree>
    <p:extLst>
      <p:ext uri="{BB962C8B-B14F-4D97-AF65-F5344CB8AC3E}">
        <p14:creationId xmlns:p14="http://schemas.microsoft.com/office/powerpoint/2010/main" val="2087910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C67381FB-4B5A-4975-8095-F37F808F109E}" type="slidenum">
              <a:rPr lang="en-US" smtClean="0"/>
              <a:pPr/>
              <a:t>9</a:t>
            </a:fld>
            <a:endParaRPr lang="en-US" smtClean="0"/>
          </a:p>
        </p:txBody>
      </p:sp>
      <p:sp>
        <p:nvSpPr>
          <p:cNvPr id="34819" name="Rectangle 2"/>
          <p:cNvSpPr>
            <a:spLocks noGrp="1" noRot="1" noChangeAspect="1" noChangeArrowheads="1" noTextEdit="1"/>
          </p:cNvSpPr>
          <p:nvPr>
            <p:ph type="sldImg"/>
          </p:nvPr>
        </p:nvSpPr>
        <p:spPr>
          <a:xfrm>
            <a:off x="2286000" y="514350"/>
            <a:ext cx="4572000" cy="2571750"/>
          </a:xfrm>
          <a:ln/>
        </p:spPr>
      </p:sp>
      <p:sp>
        <p:nvSpPr>
          <p:cNvPr id="34820" name="Rectangle 3"/>
          <p:cNvSpPr>
            <a:spLocks noGrp="1" noChangeArrowheads="1"/>
          </p:cNvSpPr>
          <p:nvPr>
            <p:ph type="body" idx="1"/>
          </p:nvPr>
        </p:nvSpPr>
        <p:spPr>
          <a:noFill/>
          <a:ln/>
        </p:spPr>
        <p:txBody>
          <a:bodyPr/>
          <a:lstStyle/>
          <a:p>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 stores messages and message properties, and it maintains message subscriptions. The messaging engine delivers the messages from the database to subscribers. The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databases also store the queues and state tables for each BizTalk host.</a:t>
            </a:r>
          </a:p>
          <a:p>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Messages are immutable once they arrive at the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 but beforehand, messages can be manipulated in a variety of ways, including validating the message against a known schema, promoting specific nodes to be used in message routing, decrypting a message, or transforming a message by using a BizTalk map. Each of these processes is addressed in other modules in this course.</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Adding </a:t>
            </a:r>
            <a:r>
              <a:rPr lang="en-US" sz="1200" b="1" kern="1200" dirty="0" err="1" smtClean="0">
                <a:solidFill>
                  <a:schemeClr val="tx1"/>
                </a:solidFill>
                <a:effectLst/>
                <a:latin typeface="+mn-lt"/>
                <a:ea typeface="+mn-ea"/>
                <a:cs typeface="+mn-cs"/>
              </a:rPr>
              <a:t>MessageBox</a:t>
            </a:r>
            <a:r>
              <a:rPr lang="en-US" sz="1200" b="1" kern="1200" dirty="0" smtClean="0">
                <a:solidFill>
                  <a:schemeClr val="tx1"/>
                </a:solidFill>
                <a:effectLst/>
                <a:latin typeface="+mn-lt"/>
                <a:ea typeface="+mn-ea"/>
                <a:cs typeface="+mn-cs"/>
              </a:rPr>
              <a:t> Databases</a:t>
            </a:r>
            <a:endParaRPr lang="pt-PT" sz="1200" b="1"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databases are the basis of work-item load balancing across multiple servers that perform cooperative processing. With all of the messages and processes that the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 is responsible for, it can rapidly become a bottleneck in a BizTalk environment. To increase the number of messages that your system can process, you may need to create additional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databases. With the Enterprise edition of BizTalk Server 2010, you can use the BizTalk Administration Console to create multiple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databases.</a:t>
            </a:r>
          </a:p>
          <a:p>
            <a:endParaRPr lang="pt-P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 multiple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databases are in use within a BizTalk Server Group, the master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(the first one created) acts only as a router and routes all new messages to the other message boxes for processing. A degradation of performance can occur when there are only two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databases because the messages are still being processed by only one database since the master database performs only the routing of messages. Therefore, it is highly recommended that when using multiple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databases you have at least three </a:t>
            </a:r>
            <a:r>
              <a:rPr lang="en-US" sz="1200" kern="1200" dirty="0" err="1" smtClean="0">
                <a:solidFill>
                  <a:schemeClr val="tx1"/>
                </a:solidFill>
                <a:effectLst/>
                <a:latin typeface="+mn-lt"/>
                <a:ea typeface="+mn-ea"/>
                <a:cs typeface="+mn-cs"/>
              </a:rPr>
              <a:t>MessageBox</a:t>
            </a:r>
            <a:r>
              <a:rPr lang="en-US" sz="1200" kern="1200" dirty="0" smtClean="0">
                <a:solidFill>
                  <a:schemeClr val="tx1"/>
                </a:solidFill>
                <a:effectLst/>
                <a:latin typeface="+mn-lt"/>
                <a:ea typeface="+mn-ea"/>
                <a:cs typeface="+mn-cs"/>
              </a:rPr>
              <a:t> databases.</a:t>
            </a:r>
            <a:endParaRPr lang="pt-PT" sz="1200" kern="1200" dirty="0" smtClean="0">
              <a:solidFill>
                <a:schemeClr val="tx1"/>
              </a:solidFill>
              <a:effectLst/>
              <a:latin typeface="+mn-lt"/>
              <a:ea typeface="+mn-ea"/>
              <a:cs typeface="+mn-cs"/>
            </a:endParaRPr>
          </a:p>
          <a:p>
            <a:endParaRPr lang="pt-PT" sz="1200" kern="1200" dirty="0" smtClean="0">
              <a:solidFill>
                <a:schemeClr val="tx1"/>
              </a:solidFill>
              <a:effectLst/>
              <a:latin typeface="+mn-lt"/>
              <a:ea typeface="+mn-ea"/>
              <a:cs typeface="+mn-cs"/>
            </a:endParaRPr>
          </a:p>
          <a:p>
            <a:pPr eaLnBrk="1" hangingPunct="1">
              <a:lnSpc>
                <a:spcPct val="90000"/>
              </a:lnSpc>
            </a:pPr>
            <a:endParaRPr lang="en-US" sz="1000" dirty="0" smtClean="0"/>
          </a:p>
        </p:txBody>
      </p:sp>
    </p:spTree>
    <p:extLst>
      <p:ext uri="{BB962C8B-B14F-4D97-AF65-F5344CB8AC3E}">
        <p14:creationId xmlns:p14="http://schemas.microsoft.com/office/powerpoint/2010/main" val="38573724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09566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5459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smtClean="0"/>
              <a:t>Click to edit Master title style</a:t>
            </a:r>
            <a:endParaRPr lang="en-US" sz="4800" dirty="0"/>
          </a:p>
        </p:txBody>
      </p:sp>
    </p:spTree>
    <p:extLst>
      <p:ext uri="{BB962C8B-B14F-4D97-AF65-F5344CB8AC3E}">
        <p14:creationId xmlns:p14="http://schemas.microsoft.com/office/powerpoint/2010/main" val="108032785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274640" y="294236"/>
            <a:ext cx="11696415" cy="1186802"/>
          </a:xfrm>
        </p:spPr>
        <p:txBody>
          <a:bodyPr/>
          <a:lstStyle>
            <a:lvl1pPr>
              <a:defRPr sz="4800"/>
            </a:lvl1pPr>
          </a:lstStyle>
          <a:p>
            <a:r>
              <a:rPr lang="en-US" dirty="0" smtClean="0"/>
              <a:t>Click to edit Master title style</a:t>
            </a:r>
            <a:endParaRPr lang="pt-PT" dirty="0"/>
          </a:p>
        </p:txBody>
      </p:sp>
    </p:spTree>
    <p:extLst>
      <p:ext uri="{BB962C8B-B14F-4D97-AF65-F5344CB8AC3E}">
        <p14:creationId xmlns:p14="http://schemas.microsoft.com/office/powerpoint/2010/main" val="350423218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smtClean="0"/>
              <a:t>Título</a:t>
            </a:r>
            <a:r>
              <a:rPr lang="en-US" dirty="0" smtClean="0"/>
              <a:t> </a:t>
            </a:r>
            <a:r>
              <a:rPr lang="en-US" dirty="0" err="1" smtClean="0"/>
              <a:t>Sessão</a:t>
            </a:r>
            <a:r>
              <a:rPr lang="en-US" dirty="0" smtClean="0"/>
              <a:t> | DEVELOPERS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95244403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328" y="-20525"/>
            <a:ext cx="12560968" cy="7054259"/>
          </a:xfrm>
          <a:prstGeom prst="rect">
            <a:avLst/>
          </a:prstGeom>
        </p:spPr>
      </p:pic>
      <p:sp>
        <p:nvSpPr>
          <p:cNvPr id="17" name="Rectangle 16"/>
          <p:cNvSpPr/>
          <p:nvPr userDrawn="1"/>
        </p:nvSpPr>
        <p:spPr bwMode="gray">
          <a:xfrm>
            <a:off x="125584" y="1409030"/>
            <a:ext cx="7819147" cy="36593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5585" y="1408161"/>
            <a:ext cx="7820844" cy="1831407"/>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125585" y="3238706"/>
            <a:ext cx="7820844" cy="1826492"/>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078" y="5956439"/>
            <a:ext cx="2308359" cy="969823"/>
          </a:xfrm>
          <a:prstGeom prst="rect">
            <a:avLst/>
          </a:prstGeom>
        </p:spPr>
      </p:pic>
    </p:spTree>
    <p:extLst>
      <p:ext uri="{BB962C8B-B14F-4D97-AF65-F5344CB8AC3E}">
        <p14:creationId xmlns:p14="http://schemas.microsoft.com/office/powerpoint/2010/main" val="2063753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595518" y="200236"/>
            <a:ext cx="11375537" cy="1186802"/>
          </a:xfrm>
        </p:spPr>
        <p:txBody>
          <a:bodyPr/>
          <a:lstStyle/>
          <a:p>
            <a:r>
              <a:rPr lang="en-US" smtClean="0"/>
              <a:t>Click to edit Master title style</a:t>
            </a:r>
            <a:endParaRPr lang="pt-PT"/>
          </a:p>
        </p:txBody>
      </p:sp>
    </p:spTree>
    <p:extLst>
      <p:ext uri="{BB962C8B-B14F-4D97-AF65-F5344CB8AC3E}">
        <p14:creationId xmlns:p14="http://schemas.microsoft.com/office/powerpoint/2010/main" val="122579586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595518" y="200236"/>
            <a:ext cx="11375537" cy="1186802"/>
          </a:xfrm>
        </p:spPr>
        <p:txBody>
          <a:bodyPr/>
          <a:lstStyle/>
          <a:p>
            <a:r>
              <a:rPr lang="en-US" smtClean="0"/>
              <a:t>Click to edit Master title style</a:t>
            </a:r>
            <a:endParaRPr lang="pt-PT"/>
          </a:p>
        </p:txBody>
      </p:sp>
    </p:spTree>
    <p:extLst>
      <p:ext uri="{BB962C8B-B14F-4D97-AF65-F5344CB8AC3E}">
        <p14:creationId xmlns:p14="http://schemas.microsoft.com/office/powerpoint/2010/main" val="114500151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595518" y="200236"/>
            <a:ext cx="11375537" cy="1186802"/>
          </a:xfrm>
        </p:spPr>
        <p:txBody>
          <a:bodyPr/>
          <a:lstStyle/>
          <a:p>
            <a:r>
              <a:rPr lang="en-US" smtClean="0"/>
              <a:t>Click to edit Master title style</a:t>
            </a:r>
            <a:endParaRPr lang="pt-PT"/>
          </a:p>
        </p:txBody>
      </p:sp>
    </p:spTree>
    <p:extLst>
      <p:ext uri="{BB962C8B-B14F-4D97-AF65-F5344CB8AC3E}">
        <p14:creationId xmlns:p14="http://schemas.microsoft.com/office/powerpoint/2010/main" val="101418625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595518" y="200236"/>
            <a:ext cx="11375537" cy="1186802"/>
          </a:xfrm>
        </p:spPr>
        <p:txBody>
          <a:bodyPr/>
          <a:lstStyle/>
          <a:p>
            <a:r>
              <a:rPr lang="en-US" smtClean="0"/>
              <a:t>Click to edit Master title style</a:t>
            </a:r>
            <a:endParaRPr lang="pt-PT"/>
          </a:p>
        </p:txBody>
      </p:sp>
    </p:spTree>
    <p:extLst>
      <p:ext uri="{BB962C8B-B14F-4D97-AF65-F5344CB8AC3E}">
        <p14:creationId xmlns:p14="http://schemas.microsoft.com/office/powerpoint/2010/main" val="82864993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595518" y="200236"/>
            <a:ext cx="11375537" cy="1186802"/>
          </a:xfrm>
        </p:spPr>
        <p:txBody>
          <a:bodyPr/>
          <a:lstStyle/>
          <a:p>
            <a:r>
              <a:rPr lang="en-US" smtClean="0"/>
              <a:t>Click to edit Master title style</a:t>
            </a:r>
            <a:endParaRPr lang="pt-PT"/>
          </a:p>
        </p:txBody>
      </p:sp>
    </p:spTree>
    <p:extLst>
      <p:ext uri="{BB962C8B-B14F-4D97-AF65-F5344CB8AC3E}">
        <p14:creationId xmlns:p14="http://schemas.microsoft.com/office/powerpoint/2010/main" val="160790168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757537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descr="pptx-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46" y="0"/>
            <a:ext cx="12768114" cy="7181046"/>
          </a:xfrm>
          <a:prstGeom prst="rect">
            <a:avLst/>
          </a:prstGeom>
        </p:spPr>
      </p:pic>
      <p:grpSp>
        <p:nvGrpSpPr>
          <p:cNvPr id="4" name="Group 3"/>
          <p:cNvGrpSpPr/>
          <p:nvPr userDrawn="1"/>
        </p:nvGrpSpPr>
        <p:grpSpPr>
          <a:xfrm>
            <a:off x="3" y="7270934"/>
            <a:ext cx="10881912" cy="3107869"/>
            <a:chOff x="3" y="7129013"/>
            <a:chExt cx="10665218" cy="3047206"/>
          </a:xfrm>
        </p:grpSpPr>
        <p:sp>
          <p:nvSpPr>
            <p:cNvPr id="58" name="Rectangle 57"/>
            <p:cNvSpPr/>
            <p:nvPr userDrawn="1"/>
          </p:nvSpPr>
          <p:spPr>
            <a:xfrm>
              <a:off x="6094416" y="7129014"/>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59" name="Rectangle 58"/>
            <p:cNvSpPr/>
            <p:nvPr userDrawn="1"/>
          </p:nvSpPr>
          <p:spPr>
            <a:xfrm>
              <a:off x="3047215" y="7129013"/>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0" name="Rectangle 59"/>
            <p:cNvSpPr/>
            <p:nvPr userDrawn="1"/>
          </p:nvSpPr>
          <p:spPr>
            <a:xfrm>
              <a:off x="1523603" y="7129014"/>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5" name="Rectangle 64"/>
            <p:cNvSpPr/>
            <p:nvPr userDrawn="1"/>
          </p:nvSpPr>
          <p:spPr>
            <a:xfrm>
              <a:off x="3047217" y="8652616"/>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6" name="Rectangle 65"/>
            <p:cNvSpPr/>
            <p:nvPr userDrawn="1"/>
          </p:nvSpPr>
          <p:spPr>
            <a:xfrm>
              <a:off x="4570816" y="8652616"/>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8" name="Rectangle 67"/>
            <p:cNvSpPr/>
            <p:nvPr userDrawn="1"/>
          </p:nvSpPr>
          <p:spPr>
            <a:xfrm>
              <a:off x="3" y="8652616"/>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9" name="Rectangle 68"/>
            <p:cNvSpPr/>
            <p:nvPr userDrawn="1"/>
          </p:nvSpPr>
          <p:spPr>
            <a:xfrm>
              <a:off x="9141618" y="8652616"/>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71" name="Rectangle 70"/>
            <p:cNvSpPr/>
            <p:nvPr userDrawn="1"/>
          </p:nvSpPr>
          <p:spPr>
            <a:xfrm>
              <a:off x="7618016" y="8652615"/>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grpSp>
      <p:grpSp>
        <p:nvGrpSpPr>
          <p:cNvPr id="2" name="Group 1"/>
          <p:cNvGrpSpPr/>
          <p:nvPr userDrawn="1"/>
        </p:nvGrpSpPr>
        <p:grpSpPr>
          <a:xfrm>
            <a:off x="2" y="-5047900"/>
            <a:ext cx="12436472" cy="4661802"/>
            <a:chOff x="1" y="-1"/>
            <a:chExt cx="12188823" cy="4570809"/>
          </a:xfrm>
        </p:grpSpPr>
        <p:sp>
          <p:nvSpPr>
            <p:cNvPr id="8" name="Rectangle 7"/>
            <p:cNvSpPr/>
            <p:nvPr userDrawn="1"/>
          </p:nvSpPr>
          <p:spPr>
            <a:xfrm>
              <a:off x="1523606" y="-1"/>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9" name="Rectangle 8"/>
            <p:cNvSpPr/>
            <p:nvPr userDrawn="1"/>
          </p:nvSpPr>
          <p:spPr>
            <a:xfrm>
              <a:off x="3047209" y="-1"/>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1" name="Rectangle 10"/>
            <p:cNvSpPr/>
            <p:nvPr userDrawn="1"/>
          </p:nvSpPr>
          <p:spPr>
            <a:xfrm>
              <a:off x="6094416" y="-1"/>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2" name="Rectangle 11"/>
            <p:cNvSpPr/>
            <p:nvPr userDrawn="1"/>
          </p:nvSpPr>
          <p:spPr>
            <a:xfrm>
              <a:off x="7618015" y="-1"/>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4" name="Rectangle 13"/>
            <p:cNvSpPr/>
            <p:nvPr userDrawn="1"/>
          </p:nvSpPr>
          <p:spPr>
            <a:xfrm>
              <a:off x="10665221" y="-1"/>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7" name="Rectangle 16"/>
            <p:cNvSpPr/>
            <p:nvPr userDrawn="1"/>
          </p:nvSpPr>
          <p:spPr>
            <a:xfrm>
              <a:off x="10665220" y="1523602"/>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8" name="Rectangle 17"/>
            <p:cNvSpPr/>
            <p:nvPr userDrawn="1"/>
          </p:nvSpPr>
          <p:spPr>
            <a:xfrm>
              <a:off x="2" y="1523602"/>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0" name="Rectangle 19"/>
            <p:cNvSpPr/>
            <p:nvPr userDrawn="1"/>
          </p:nvSpPr>
          <p:spPr>
            <a:xfrm>
              <a:off x="3047208" y="1523602"/>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1" name="Rectangle 20"/>
            <p:cNvSpPr/>
            <p:nvPr userDrawn="1"/>
          </p:nvSpPr>
          <p:spPr>
            <a:xfrm>
              <a:off x="4570812" y="1523602"/>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3" name="Rectangle 22"/>
            <p:cNvSpPr/>
            <p:nvPr userDrawn="1"/>
          </p:nvSpPr>
          <p:spPr>
            <a:xfrm>
              <a:off x="7618018" y="1523602"/>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4" name="Rectangle 23"/>
            <p:cNvSpPr/>
            <p:nvPr userDrawn="1"/>
          </p:nvSpPr>
          <p:spPr>
            <a:xfrm>
              <a:off x="9141617" y="1523602"/>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6" name="Rectangle 25"/>
            <p:cNvSpPr/>
            <p:nvPr userDrawn="1"/>
          </p:nvSpPr>
          <p:spPr>
            <a:xfrm>
              <a:off x="9141616" y="3047205"/>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9" name="Rectangle 28"/>
            <p:cNvSpPr/>
            <p:nvPr userDrawn="1"/>
          </p:nvSpPr>
          <p:spPr>
            <a:xfrm>
              <a:off x="1" y="3047205"/>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33" name="Rectangle 32"/>
            <p:cNvSpPr/>
            <p:nvPr userDrawn="1"/>
          </p:nvSpPr>
          <p:spPr>
            <a:xfrm>
              <a:off x="1523604" y="3047205"/>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35" name="Rectangle 34"/>
            <p:cNvSpPr/>
            <p:nvPr userDrawn="1"/>
          </p:nvSpPr>
          <p:spPr>
            <a:xfrm>
              <a:off x="4570811" y="3047205"/>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grpSp>
      <p:pic>
        <p:nvPicPr>
          <p:cNvPr id="30" name="Picture 29" descr="C:\Users\v-anvice\AppData\Local\Microsoft\Windows\Temporary Internet Files\Content.Outlook\LNAZ6BAI\logo_Innovation-Week.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097946" y="5700508"/>
            <a:ext cx="1153162" cy="115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540946"/>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2298E0"/>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
        <p:nvSpPr>
          <p:cNvPr id="12"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IT MANAGERS</a:t>
            </a:r>
          </a:p>
        </p:txBody>
      </p:sp>
    </p:spTree>
    <p:extLst>
      <p:ext uri="{BB962C8B-B14F-4D97-AF65-F5344CB8AC3E}">
        <p14:creationId xmlns:p14="http://schemas.microsoft.com/office/powerpoint/2010/main" val="96634063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2298E0"/>
                </a:solidFill>
              </a:defRPr>
            </a:lvl1pPr>
          </a:lstStyle>
          <a:p>
            <a:r>
              <a:rPr lang="pt-PT" dirty="0" smtClean="0"/>
              <a:t>Título Sessão | IT MANAGERS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smtClean="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2298E0"/>
                </a:solidFill>
                <a:latin typeface="Segoe UI" pitchFamily="34" charset="0"/>
                <a:ea typeface="Segoe UI" pitchFamily="34" charset="0"/>
                <a:cs typeface="Segoe UI" pitchFamily="34" charset="0"/>
              </a:rPr>
              <a:t> 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2298E0"/>
                </a:solidFill>
                <a:latin typeface="Segoe UI" pitchFamily="34" charset="0"/>
                <a:ea typeface="Segoe UI" pitchFamily="34" charset="0"/>
                <a:cs typeface="Segoe UI" pitchFamily="34" charset="0"/>
              </a:rPr>
              <a:t> 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58645567"/>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2298E0"/>
                </a:solidFill>
              </a:defRPr>
            </a:lvl1pPr>
          </a:lstStyle>
          <a:p>
            <a:r>
              <a:rPr lang="en-US" dirty="0" err="1" smtClean="0"/>
              <a:t>Título</a:t>
            </a:r>
            <a:r>
              <a:rPr lang="en-US" dirty="0" smtClean="0"/>
              <a:t> </a:t>
            </a:r>
            <a:r>
              <a:rPr lang="en-US" dirty="0" err="1" smtClean="0"/>
              <a:t>Sessão</a:t>
            </a:r>
            <a:r>
              <a:rPr lang="en-US" dirty="0" smtClean="0"/>
              <a:t> | IT MANAGERS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2298E0"/>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1271013446"/>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868686"/>
        </a:solidFill>
        <a:effectLst/>
      </p:bgPr>
    </p:bg>
    <p:spTree>
      <p:nvGrpSpPr>
        <p:cNvPr id="1" name=""/>
        <p:cNvGrpSpPr/>
        <p:nvPr/>
      </p:nvGrpSpPr>
      <p:grpSpPr>
        <a:xfrm>
          <a:off x="0" y="0"/>
          <a:ext cx="0" cy="0"/>
          <a:chOff x="0" y="0"/>
          <a:chExt cx="0" cy="0"/>
        </a:xfrm>
      </p:grpSpPr>
      <p:sp>
        <p:nvSpPr>
          <p:cNvPr id="13"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WEB DEVELOPERS</a:t>
            </a:r>
          </a:p>
        </p:txBody>
      </p:sp>
      <p:sp>
        <p:nvSpPr>
          <p:cNvPr id="14"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Tree>
    <p:extLst>
      <p:ext uri="{BB962C8B-B14F-4D97-AF65-F5344CB8AC3E}">
        <p14:creationId xmlns:p14="http://schemas.microsoft.com/office/powerpoint/2010/main" val="370512465"/>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868686"/>
                </a:solidFill>
              </a:defRPr>
            </a:lvl1pPr>
          </a:lstStyle>
          <a:p>
            <a:r>
              <a:rPr lang="pt-PT" dirty="0" smtClean="0"/>
              <a:t>Título Sessão | WEB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smtClean="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868686"/>
                </a:solidFill>
                <a:latin typeface="Segoe UI" pitchFamily="34" charset="0"/>
                <a:ea typeface="Segoe UI" pitchFamily="34" charset="0"/>
                <a:cs typeface="Segoe UI" pitchFamily="34" charset="0"/>
              </a:rPr>
              <a:t> 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a:t>
            </a:r>
            <a:r>
              <a:rPr lang="pt-PT" sz="2040" dirty="0" smtClean="0">
                <a:solidFill>
                  <a:srgbClr val="868686"/>
                </a:solidFill>
                <a:latin typeface="Segoe UI" pitchFamily="34" charset="0"/>
                <a:ea typeface="Segoe UI" pitchFamily="34" charset="0"/>
                <a:cs typeface="Segoe UI" pitchFamily="34" charset="0"/>
              </a:rPr>
              <a:t> 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90256637"/>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868686"/>
                </a:solidFill>
              </a:defRPr>
            </a:lvl1pPr>
          </a:lstStyle>
          <a:p>
            <a:r>
              <a:rPr lang="en-US" dirty="0" err="1" smtClean="0"/>
              <a:t>Título</a:t>
            </a:r>
            <a:r>
              <a:rPr lang="en-US" dirty="0" smtClean="0"/>
              <a:t> </a:t>
            </a:r>
            <a:r>
              <a:rPr lang="en-US" dirty="0" err="1" smtClean="0"/>
              <a:t>Sessão</a:t>
            </a:r>
            <a:r>
              <a:rPr lang="en-US" dirty="0" smtClean="0"/>
              <a:t> | WEB DEVELOPERS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86868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3757857593"/>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0D77B6"/>
        </a:solidFill>
        <a:effectLst/>
      </p:bgPr>
    </p:bg>
    <p:spTree>
      <p:nvGrpSpPr>
        <p:cNvPr id="1" name=""/>
        <p:cNvGrpSpPr/>
        <p:nvPr/>
      </p:nvGrpSpPr>
      <p:grpSpPr>
        <a:xfrm>
          <a:off x="0" y="0"/>
          <a:ext cx="0" cy="0"/>
          <a:chOff x="0" y="0"/>
          <a:chExt cx="0" cy="0"/>
        </a:xfrm>
      </p:grpSpPr>
      <p:sp>
        <p:nvSpPr>
          <p:cNvPr id="15"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DEVELOPERS</a:t>
            </a:r>
          </a:p>
        </p:txBody>
      </p:sp>
      <p:sp>
        <p:nvSpPr>
          <p:cNvPr id="16"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
        <p:nvSpPr>
          <p:cNvPr id="2" name="AutoShape 2" descr="https://mediabank.partners.extranet.microsoft.com/Assets/Active/R-T/SQL_Server/SQL_Server_2008/SQL_Server_2008_R2_Fast_Track_Data_Warehouse/SQL-FTDW/Horizontal/online-rgb/reverse/SQL-FTDW_h_rgb_r.png"/>
          <p:cNvSpPr>
            <a:spLocks noChangeAspect="1" noChangeArrowheads="1"/>
          </p:cNvSpPr>
          <p:nvPr userDrawn="1"/>
        </p:nvSpPr>
        <p:spPr bwMode="auto">
          <a:xfrm>
            <a:off x="64791" y="-139242"/>
            <a:ext cx="18270830" cy="42647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73" tIns="46637" rIns="93273" bIns="46637" numCol="1" anchor="t" anchorCtr="0" compatLnSpc="1">
            <a:prstTxWarp prst="textNoShape">
              <a:avLst/>
            </a:prstTxWarp>
          </a:bodyPr>
          <a:lstStyle/>
          <a:p>
            <a:pPr defTabSz="932706"/>
            <a:endParaRPr lang="en-US" sz="1904">
              <a:solidFill>
                <a:prstClr val="black"/>
              </a:solidFill>
            </a:endParaRPr>
          </a:p>
        </p:txBody>
      </p:sp>
    </p:spTree>
    <p:extLst>
      <p:ext uri="{BB962C8B-B14F-4D97-AF65-F5344CB8AC3E}">
        <p14:creationId xmlns:p14="http://schemas.microsoft.com/office/powerpoint/2010/main" val="1242470328"/>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0D77B6"/>
                </a:solidFill>
              </a:defRPr>
            </a:lvl1pPr>
          </a:lstStyle>
          <a:p>
            <a:r>
              <a:rPr lang="pt-PT" dirty="0" smtClean="0"/>
              <a:t>Título Sessão |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smtClean="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0D77B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0D77B6"/>
                </a:solidFill>
                <a:latin typeface="Segoe UI" pitchFamily="34" charset="0"/>
                <a:ea typeface="Segoe UI" pitchFamily="34" charset="0"/>
                <a:cs typeface="Segoe UI" pitchFamily="34" charset="0"/>
              </a:rPr>
              <a:t>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0D77B6"/>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0D77B6"/>
                </a:solidFill>
                <a:latin typeface="Segoe UI" pitchFamily="34" charset="0"/>
                <a:ea typeface="Segoe UI" pitchFamily="34" charset="0"/>
                <a:cs typeface="Segoe UI" pitchFamily="34" charset="0"/>
              </a:rPr>
              <a:t>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32311191"/>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smtClean="0"/>
              <a:t>Título</a:t>
            </a:r>
            <a:r>
              <a:rPr lang="en-US" dirty="0" smtClean="0"/>
              <a:t> </a:t>
            </a:r>
            <a:r>
              <a:rPr lang="en-US" dirty="0" err="1" smtClean="0"/>
              <a:t>Sessão</a:t>
            </a:r>
            <a:r>
              <a:rPr lang="en-US" dirty="0" smtClean="0"/>
              <a:t> | DEVELOPERS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289127403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48133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A5A5A5"/>
        </a:solidFill>
        <a:effectLst/>
      </p:bgPr>
    </p:bg>
    <p:spTree>
      <p:nvGrpSpPr>
        <p:cNvPr id="1" name=""/>
        <p:cNvGrpSpPr/>
        <p:nvPr/>
      </p:nvGrpSpPr>
      <p:grpSpPr>
        <a:xfrm>
          <a:off x="0" y="0"/>
          <a:ext cx="0" cy="0"/>
          <a:chOff x="0" y="0"/>
          <a:chExt cx="0" cy="0"/>
        </a:xfrm>
      </p:grpSpPr>
      <p:sp>
        <p:nvSpPr>
          <p:cNvPr id="11"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ARQUITECTOS</a:t>
            </a:r>
          </a:p>
        </p:txBody>
      </p:sp>
      <p:sp>
        <p:nvSpPr>
          <p:cNvPr id="12"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smtClean="0"/>
              <a:t>SALA</a:t>
            </a:r>
            <a:endParaRPr lang="en-US" dirty="0"/>
          </a:p>
        </p:txBody>
      </p:sp>
    </p:spTree>
    <p:extLst>
      <p:ext uri="{BB962C8B-B14F-4D97-AF65-F5344CB8AC3E}">
        <p14:creationId xmlns:p14="http://schemas.microsoft.com/office/powerpoint/2010/main" val="405772264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A5A5A5"/>
                </a:solidFill>
              </a:defRPr>
            </a:lvl1pPr>
          </a:lstStyle>
          <a:p>
            <a:r>
              <a:rPr lang="pt-PT" dirty="0" smtClean="0"/>
              <a:t>Título Sessão | ARQUITECTOS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latin typeface="Segoe UI Light"/>
                <a:cs typeface="Segoe UI Light"/>
              </a:defRPr>
            </a:lvl1pPr>
            <a:lvl3pPr marL="932743" indent="0">
              <a:buNone/>
              <a:defRPr/>
            </a:lvl3pPr>
            <a:lvl4pPr marL="1399115" indent="0">
              <a:buNone/>
              <a:defRPr/>
            </a:lvl4pPr>
            <a:lvl5pPr marL="1865488" indent="0">
              <a:buNone/>
              <a:defRPr/>
            </a:lvl5pPr>
          </a:lstStyle>
          <a:p>
            <a:pPr lvl="0"/>
            <a:r>
              <a:rPr lang="pt-PT" sz="3672" dirty="0" smtClean="0">
                <a:solidFill>
                  <a:srgbClr val="A5A5A5"/>
                </a:solidFill>
                <a:latin typeface="Segoe UI Light" pitchFamily="34" charset="0"/>
              </a:rPr>
              <a:t>Orador</a:t>
            </a:r>
            <a:endParaRPr lang="pt-PT" dirty="0" smtClean="0"/>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A5A5A5"/>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A5A5A5"/>
                </a:solidFill>
                <a:latin typeface="Segoe UI" pitchFamily="34" charset="0"/>
                <a:ea typeface="Segoe UI" pitchFamily="34" charset="0"/>
                <a:cs typeface="Segoe UI" pitchFamily="34" charset="0"/>
              </a:rPr>
              <a:t>e-mail</a:t>
            </a:r>
            <a:endParaRPr lang="en-US" sz="2040" dirty="0" smtClean="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A5A5A5"/>
                </a:solidFill>
                <a:latin typeface="Segoe UI"/>
                <a:cs typeface="Segoe UI"/>
              </a:defRPr>
            </a:lvl1pPr>
          </a:lstStyle>
          <a:p>
            <a:r>
              <a:rPr lang="pt-PT" sz="2040" dirty="0" smtClean="0">
                <a:solidFill>
                  <a:schemeClr val="tx1"/>
                </a:solidFill>
                <a:latin typeface="Segoe UI" pitchFamily="34" charset="0"/>
                <a:ea typeface="Segoe UI" pitchFamily="34" charset="0"/>
                <a:cs typeface="Segoe UI" pitchFamily="34" charset="0"/>
              </a:rPr>
              <a:t>Contacto </a:t>
            </a:r>
            <a:r>
              <a:rPr lang="pt-PT" sz="2040" dirty="0" smtClean="0">
                <a:solidFill>
                  <a:srgbClr val="A5A5A5"/>
                </a:solidFill>
                <a:latin typeface="Segoe UI" pitchFamily="34" charset="0"/>
                <a:ea typeface="Segoe UI" pitchFamily="34" charset="0"/>
                <a:cs typeface="Segoe UI" pitchFamily="34" charset="0"/>
              </a:rPr>
              <a:t>telemóvel</a:t>
            </a:r>
            <a:endParaRPr lang="en-US" sz="2040" dirty="0" smtClean="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1714947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A5A5A5"/>
                </a:solidFill>
              </a:defRPr>
            </a:lvl1pPr>
          </a:lstStyle>
          <a:p>
            <a:r>
              <a:rPr lang="en-US" dirty="0" err="1" smtClean="0"/>
              <a:t>Título</a:t>
            </a:r>
            <a:r>
              <a:rPr lang="en-US" dirty="0" smtClean="0"/>
              <a:t> </a:t>
            </a:r>
            <a:r>
              <a:rPr lang="en-US" dirty="0" err="1" smtClean="0"/>
              <a:t>Sessão</a:t>
            </a:r>
            <a:r>
              <a:rPr lang="en-US" dirty="0" smtClean="0"/>
              <a:t> | ARQUITECTOS</a:t>
            </a:r>
            <a:endParaRPr lang="en-US" dirty="0"/>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A5A5A5"/>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a:p>
            <a:pPr lvl="0"/>
            <a:r>
              <a:rPr lang="pt-PT" dirty="0" smtClean="0"/>
              <a:t>Tópicos Gerais Segoe UI Light 24pt</a:t>
            </a:r>
          </a:p>
          <a:p>
            <a:pPr lvl="1"/>
            <a:r>
              <a:rPr lang="pt-PT" dirty="0" smtClean="0"/>
              <a:t>Tópicos mais específicos Segoe UI 18pt</a:t>
            </a:r>
          </a:p>
          <a:p>
            <a:pPr lvl="2"/>
            <a:r>
              <a:rPr lang="pt-PT" dirty="0" smtClean="0"/>
              <a:t>Segoe UI 14pt</a:t>
            </a:r>
          </a:p>
          <a:p>
            <a:pPr lvl="3"/>
            <a:r>
              <a:rPr lang="pt-PT" dirty="0" smtClean="0"/>
              <a:t>Segoe UI 12pt</a:t>
            </a:r>
          </a:p>
          <a:p>
            <a:pPr lvl="4"/>
            <a:r>
              <a:rPr lang="pt-PT" dirty="0" smtClean="0"/>
              <a:t>Segoe UI 10pt</a:t>
            </a:r>
          </a:p>
          <a:p>
            <a:pPr lvl="4"/>
            <a:endParaRPr lang="pt-PT" dirty="0" smtClean="0"/>
          </a:p>
        </p:txBody>
      </p:sp>
    </p:spTree>
    <p:extLst>
      <p:ext uri="{BB962C8B-B14F-4D97-AF65-F5344CB8AC3E}">
        <p14:creationId xmlns:p14="http://schemas.microsoft.com/office/powerpoint/2010/main" val="301835184"/>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633034"/>
            <a:ext cx="10571004" cy="678032"/>
          </a:xfrm>
        </p:spPr>
        <p:txBody>
          <a:bodyPr anchor="ctr">
            <a:spAutoFit/>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433795"/>
            <a:ext cx="8705533" cy="565091"/>
          </a:xfrm>
        </p:spPr>
        <p:txBody>
          <a:bodyPr anchor="ctr">
            <a:spAutoFit/>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926416252"/>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21277400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4473440"/>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613903" y="6199217"/>
            <a:ext cx="5785229" cy="207176"/>
          </a:xfrm>
        </p:spPr>
        <p:txBody>
          <a:bodyPr/>
          <a:lstStyle>
            <a:lvl1pPr marL="0" indent="0">
              <a:buNone/>
              <a:defRPr sz="1496"/>
            </a:lvl1pPr>
          </a:lstStyle>
          <a:p>
            <a:pPr lvl="0"/>
            <a:r>
              <a:rPr lang="en-US" dirty="0" smtClean="0"/>
              <a:t>Click to edit Master text styles</a:t>
            </a:r>
          </a:p>
        </p:txBody>
      </p:sp>
      <p:sp>
        <p:nvSpPr>
          <p:cNvPr id="3" name="Oval 2"/>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Title 7"/>
          <p:cNvSpPr>
            <a:spLocks noGrp="1"/>
          </p:cNvSpPr>
          <p:nvPr>
            <p:ph type="title"/>
          </p:nvPr>
        </p:nvSpPr>
        <p:spPr>
          <a:xfrm>
            <a:off x="595518" y="200235"/>
            <a:ext cx="11375537" cy="1186802"/>
          </a:xfrm>
        </p:spPr>
        <p:txBody>
          <a:bodyPr/>
          <a:lstStyle/>
          <a:p>
            <a:r>
              <a:rPr lang="en-US" smtClean="0"/>
              <a:t>Click to edit Master title style</a:t>
            </a:r>
            <a:endParaRPr lang="pt-PT"/>
          </a:p>
        </p:txBody>
      </p:sp>
      <p:sp>
        <p:nvSpPr>
          <p:cNvPr id="32"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33" name="Slide Number Placeholder 32"/>
          <p:cNvSpPr>
            <a:spLocks noGrp="1"/>
          </p:cNvSpPr>
          <p:nvPr>
            <p:ph type="sldNum" sz="quarter" idx="14"/>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63190218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5518" y="200235"/>
            <a:ext cx="11375537" cy="1186802"/>
          </a:xfrm>
        </p:spPr>
        <p:txBody>
          <a:bodyPr/>
          <a:lstStyle/>
          <a:p>
            <a:r>
              <a:rPr lang="en-US" dirty="0" smtClean="0"/>
              <a:t>Click to edit Master title style</a:t>
            </a:r>
            <a:endParaRPr lang="pt-PT" dirty="0"/>
          </a:p>
        </p:txBody>
      </p:sp>
      <p:sp>
        <p:nvSpPr>
          <p:cNvPr id="7" name="Oval 6"/>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9" name="Slide Number Placeholder 32"/>
          <p:cNvSpPr>
            <a:spLocks noGrp="1"/>
          </p:cNvSpPr>
          <p:nvPr>
            <p:ph type="sldNum" sz="quarter" idx="14"/>
          </p:nvPr>
        </p:nvSpPr>
        <p:spPr>
          <a:xfrm>
            <a:off x="10385976" y="6356739"/>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
        <p:nvSpPr>
          <p:cNvPr id="11" name="Subtitle 2"/>
          <p:cNvSpPr>
            <a:spLocks noGrp="1"/>
          </p:cNvSpPr>
          <p:nvPr>
            <p:ph type="subTitle" idx="1" hasCustomPrompt="1"/>
          </p:nvPr>
        </p:nvSpPr>
        <p:spPr>
          <a:xfrm>
            <a:off x="595517" y="1424810"/>
            <a:ext cx="11426267" cy="621736"/>
          </a:xfrm>
        </p:spPr>
        <p:txBody>
          <a:bodyPr>
            <a:normAutofit/>
          </a:bodyPr>
          <a:lstStyle>
            <a:lvl1pPr marL="0" indent="0" algn="l">
              <a:buNone/>
              <a:defRPr sz="2040" b="1">
                <a:solidFill>
                  <a:schemeClr val="tx1">
                    <a:lumMod val="75000"/>
                    <a:lumOff val="2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
        <p:nvSpPr>
          <p:cNvPr id="12" name="Text Placeholder 4"/>
          <p:cNvSpPr>
            <a:spLocks noGrp="1"/>
          </p:cNvSpPr>
          <p:nvPr>
            <p:ph type="body" sz="quarter" idx="10"/>
          </p:nvPr>
        </p:nvSpPr>
        <p:spPr>
          <a:xfrm>
            <a:off x="595517" y="2132501"/>
            <a:ext cx="11375537" cy="3955327"/>
          </a:xfrm>
        </p:spPr>
        <p:txBody>
          <a:bodyPr/>
          <a:lstStyle>
            <a:lvl1pPr marL="0" indent="0">
              <a:lnSpc>
                <a:spcPct val="150000"/>
              </a:lnSpc>
              <a:buClr>
                <a:schemeClr val="accent4"/>
              </a:buClr>
              <a:buNone/>
              <a:defRPr/>
            </a:lvl1pPr>
            <a:lvl2pPr marL="469610" indent="0">
              <a:lnSpc>
                <a:spcPct val="150000"/>
              </a:lnSpc>
              <a:buClr>
                <a:schemeClr val="accent4"/>
              </a:buClr>
              <a:buNone/>
              <a:defRPr/>
            </a:lvl2pPr>
            <a:lvl3pPr marL="872829" indent="0">
              <a:lnSpc>
                <a:spcPct val="150000"/>
              </a:lnSpc>
              <a:buClr>
                <a:schemeClr val="accent4"/>
              </a:buClr>
              <a:buNone/>
              <a:defRPr/>
            </a:lvl3pPr>
            <a:lvl4pPr marL="1284143" indent="0">
              <a:lnSpc>
                <a:spcPct val="150000"/>
              </a:lnSpc>
              <a:buClr>
                <a:schemeClr val="accent4"/>
              </a:buClr>
              <a:buNone/>
              <a:defRPr/>
            </a:lvl4pPr>
            <a:lvl5pPr marL="1637160" indent="0">
              <a:lnSpc>
                <a:spcPct val="150000"/>
              </a:lnSpc>
              <a:buClr>
                <a:schemeClr val="accent4"/>
              </a:buClr>
              <a:buNone/>
              <a:defRPr/>
            </a:lvl5pPr>
          </a:lstStyle>
          <a:p>
            <a:pPr lvl="0"/>
            <a:r>
              <a:rPr lang="en-US" dirty="0" smtClean="0"/>
              <a:t>Click to edit Master text styles</a:t>
            </a:r>
          </a:p>
        </p:txBody>
      </p:sp>
    </p:spTree>
    <p:extLst>
      <p:ext uri="{BB962C8B-B14F-4D97-AF65-F5344CB8AC3E}">
        <p14:creationId xmlns:p14="http://schemas.microsoft.com/office/powerpoint/2010/main" val="405898077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7" name="Content Placeholder 6"/>
          <p:cNvSpPr>
            <a:spLocks noGrp="1"/>
          </p:cNvSpPr>
          <p:nvPr>
            <p:ph sz="quarter" idx="13"/>
          </p:nvPr>
        </p:nvSpPr>
        <p:spPr>
          <a:xfrm>
            <a:off x="1036373" y="2461037"/>
            <a:ext cx="4767315" cy="38340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9" name="Content Placeholder 8"/>
          <p:cNvSpPr>
            <a:spLocks noGrp="1"/>
          </p:cNvSpPr>
          <p:nvPr>
            <p:ph sz="quarter" idx="14"/>
          </p:nvPr>
        </p:nvSpPr>
        <p:spPr>
          <a:xfrm>
            <a:off x="6529149" y="2461036"/>
            <a:ext cx="4974590" cy="393765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13" name="Text Placeholder 12"/>
          <p:cNvSpPr>
            <a:spLocks noGrp="1"/>
          </p:cNvSpPr>
          <p:nvPr>
            <p:ph type="body" sz="quarter" idx="15"/>
          </p:nvPr>
        </p:nvSpPr>
        <p:spPr>
          <a:xfrm>
            <a:off x="876029"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4" name="Text Placeholder 12"/>
          <p:cNvSpPr>
            <a:spLocks noGrp="1"/>
          </p:cNvSpPr>
          <p:nvPr>
            <p:ph type="body" sz="quarter" idx="16"/>
          </p:nvPr>
        </p:nvSpPr>
        <p:spPr>
          <a:xfrm>
            <a:off x="6425512"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6" name="Oval 15"/>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17" name="Footer Placeholder 31"/>
          <p:cNvSpPr>
            <a:spLocks noGrp="1"/>
          </p:cNvSpPr>
          <p:nvPr>
            <p:ph type="ftr" sz="quarter" idx="17"/>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18" name="Slide Number Placeholder 32"/>
          <p:cNvSpPr>
            <a:spLocks noGrp="1"/>
          </p:cNvSpPr>
          <p:nvPr>
            <p:ph type="sldNum" sz="quarter" idx="18"/>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159279095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844356"/>
            <a:ext cx="12436475" cy="2253791"/>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6" name="Title 1"/>
          <p:cNvSpPr>
            <a:spLocks noGrp="1"/>
          </p:cNvSpPr>
          <p:nvPr>
            <p:ph type="ctrTitle"/>
          </p:nvPr>
        </p:nvSpPr>
        <p:spPr>
          <a:xfrm>
            <a:off x="1036373" y="2911617"/>
            <a:ext cx="10467366" cy="1829117"/>
          </a:xfrm>
        </p:spPr>
        <p:txBody>
          <a:bodyPr/>
          <a:lstStyle>
            <a:lvl1pPr algn="l">
              <a:defRPr/>
            </a:lvl1pPr>
          </a:lstStyle>
          <a:p>
            <a:r>
              <a:rPr lang="en-US" dirty="0" smtClean="0"/>
              <a:t>Click to edit Master title style</a:t>
            </a:r>
            <a:endParaRPr lang="en-US" dirty="0"/>
          </a:p>
        </p:txBody>
      </p:sp>
      <p:sp>
        <p:nvSpPr>
          <p:cNvPr id="7" name="Subtitle 2"/>
          <p:cNvSpPr>
            <a:spLocks noGrp="1"/>
          </p:cNvSpPr>
          <p:nvPr>
            <p:ph type="subTitle" idx="1"/>
          </p:nvPr>
        </p:nvSpPr>
        <p:spPr>
          <a:xfrm>
            <a:off x="1036373" y="4947979"/>
            <a:ext cx="10467366" cy="1657961"/>
          </a:xfrm>
        </p:spPr>
        <p:txBody>
          <a:bodyPr/>
          <a:lstStyle>
            <a:lvl1pPr marL="0" indent="0" algn="l">
              <a:buNone/>
              <a:defRPr>
                <a:solidFill>
                  <a:schemeClr val="bg1"/>
                </a:solidFill>
                <a:latin typeface="Segoe UI Light" pitchFamily="34" charset="0"/>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706222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10"/>
          <a:stretch/>
        </p:blipFill>
        <p:spPr bwMode="auto">
          <a:xfrm>
            <a:off x="1" y="1"/>
            <a:ext cx="12438212" cy="6994525"/>
          </a:xfrm>
          <a:prstGeom prst="rect">
            <a:avLst/>
          </a:prstGeom>
          <a:noFill/>
          <a:ln>
            <a:noFill/>
          </a:ln>
          <a:extLst/>
        </p:spPr>
      </p:pic>
      <p:sp>
        <p:nvSpPr>
          <p:cNvPr id="2" name="Title 1"/>
          <p:cNvSpPr>
            <a:spLocks noGrp="1"/>
          </p:cNvSpPr>
          <p:nvPr>
            <p:ph type="ctrTitle"/>
          </p:nvPr>
        </p:nvSpPr>
        <p:spPr>
          <a:xfrm>
            <a:off x="0" y="2516086"/>
            <a:ext cx="12436475" cy="1962354"/>
          </a:xfrm>
        </p:spPr>
        <p:txBody>
          <a:bodyPr anchor="ctr" anchorCtr="1">
            <a:normAutofit/>
          </a:bodyPr>
          <a:lstStyle>
            <a:lvl1pPr algn="l">
              <a:lnSpc>
                <a:spcPts val="6129"/>
              </a:lnSpc>
              <a:defRPr kumimoji="0" lang="en-US" sz="7343" b="0" i="0" u="none" strike="noStrike" kern="1200" cap="none" spc="-204"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933861"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9" name="Subtitle 2"/>
          <p:cNvSpPr>
            <a:spLocks noGrp="1"/>
          </p:cNvSpPr>
          <p:nvPr>
            <p:ph type="subTitle" idx="1" hasCustomPrompt="1"/>
          </p:nvPr>
        </p:nvSpPr>
        <p:spPr>
          <a:xfrm>
            <a:off x="626613" y="5756480"/>
            <a:ext cx="9769232" cy="375633"/>
          </a:xfrm>
        </p:spPr>
        <p:txBody>
          <a:bodyPr lIns="0">
            <a:noAutofit/>
          </a:bodyPr>
          <a:lstStyle>
            <a:lvl1pPr marL="0" indent="0" algn="l">
              <a:buNone/>
              <a:defRPr sz="2040" b="1" cap="all" spc="0" baseline="0">
                <a:solidFill>
                  <a:schemeClr val="bg1"/>
                </a:solidFill>
                <a:latin typeface="Segoe UI" pitchFamily="34" charset="0"/>
                <a:ea typeface="Segoe UI" pitchFamily="34" charset="0"/>
                <a:cs typeface="Segoe UI" pitchFamily="34" charset="0"/>
              </a:defRPr>
            </a:lvl1pPr>
            <a:lvl2pPr marL="466930" indent="0" algn="ctr">
              <a:buNone/>
              <a:defRPr>
                <a:solidFill>
                  <a:schemeClr val="tx1">
                    <a:tint val="75000"/>
                  </a:schemeClr>
                </a:solidFill>
              </a:defRPr>
            </a:lvl2pPr>
            <a:lvl3pPr marL="933861" indent="0" algn="ctr">
              <a:buNone/>
              <a:defRPr>
                <a:solidFill>
                  <a:schemeClr val="tx1">
                    <a:tint val="75000"/>
                  </a:schemeClr>
                </a:solidFill>
              </a:defRPr>
            </a:lvl3pPr>
            <a:lvl4pPr marL="1400791" indent="0" algn="ctr">
              <a:buNone/>
              <a:defRPr>
                <a:solidFill>
                  <a:schemeClr val="tx1">
                    <a:tint val="75000"/>
                  </a:schemeClr>
                </a:solidFill>
              </a:defRPr>
            </a:lvl4pPr>
            <a:lvl5pPr marL="1867721" indent="0" algn="ctr">
              <a:buNone/>
              <a:defRPr>
                <a:solidFill>
                  <a:schemeClr val="tx1">
                    <a:tint val="75000"/>
                  </a:schemeClr>
                </a:solidFill>
              </a:defRPr>
            </a:lvl5pPr>
            <a:lvl6pPr marL="2334652" indent="0" algn="ctr">
              <a:buNone/>
              <a:defRPr>
                <a:solidFill>
                  <a:schemeClr val="tx1">
                    <a:tint val="75000"/>
                  </a:schemeClr>
                </a:solidFill>
              </a:defRPr>
            </a:lvl6pPr>
            <a:lvl7pPr marL="2801582" indent="0" algn="ctr">
              <a:buNone/>
              <a:defRPr>
                <a:solidFill>
                  <a:schemeClr val="tx1">
                    <a:tint val="75000"/>
                  </a:schemeClr>
                </a:solidFill>
              </a:defRPr>
            </a:lvl7pPr>
            <a:lvl8pPr marL="3268511" indent="0" algn="ctr">
              <a:buNone/>
              <a:defRPr>
                <a:solidFill>
                  <a:schemeClr val="tx1">
                    <a:tint val="75000"/>
                  </a:schemeClr>
                </a:solidFill>
              </a:defRPr>
            </a:lvl8pPr>
            <a:lvl9pPr marL="3735441"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 Placeholder 8"/>
          <p:cNvSpPr>
            <a:spLocks noGrp="1"/>
          </p:cNvSpPr>
          <p:nvPr>
            <p:ph type="body" sz="quarter" idx="10" hasCustomPrompt="1"/>
          </p:nvPr>
        </p:nvSpPr>
        <p:spPr>
          <a:xfrm>
            <a:off x="626613" y="6088936"/>
            <a:ext cx="9769232" cy="636104"/>
          </a:xfrm>
        </p:spPr>
        <p:txBody>
          <a:bodyPr vert="horz" lIns="0">
            <a:normAutofit/>
          </a:bodyPr>
          <a:lstStyle>
            <a:lvl1pPr>
              <a:lnSpc>
                <a:spcPct val="70000"/>
              </a:lnSpc>
              <a:buFontTx/>
              <a:buNone/>
              <a:defRPr kumimoji="0" lang="en-US" sz="1632"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Click to edit presenter </a:t>
            </a:r>
          </a:p>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8539060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Monitor and Manage using BizTalk360</a:t>
            </a:r>
            <a:endParaRPr lang="en-US" dirty="0"/>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smtClean="0"/>
              <a:t>Saravana</a:t>
            </a:r>
            <a:r>
              <a:rPr lang="en-US" dirty="0" smtClean="0"/>
              <a:t> Kumar</a:t>
            </a:r>
          </a:p>
          <a:p>
            <a:pPr lvl="0"/>
            <a:r>
              <a:rPr lang="en-US" dirty="0" smtClean="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62743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676087" y="3457452"/>
            <a:ext cx="5443995" cy="621736"/>
          </a:xfrm>
        </p:spPr>
        <p:txBody>
          <a:bodyPr anchor="ctr">
            <a:noAutofit/>
          </a:bodyPr>
          <a:lstStyle>
            <a:lvl1pPr marL="0" indent="0" algn="r">
              <a:buNone/>
              <a:defRPr sz="3808"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14122" y="3428776"/>
            <a:ext cx="1969109" cy="690222"/>
          </a:xfrm>
          <a:prstGeom prst="rect">
            <a:avLst/>
          </a:prstGeom>
        </p:spPr>
      </p:pic>
      <p:sp>
        <p:nvSpPr>
          <p:cNvPr id="6" name="Text Placeholder 12"/>
          <p:cNvSpPr>
            <a:spLocks noGrp="1"/>
          </p:cNvSpPr>
          <p:nvPr>
            <p:ph type="body" sz="quarter" idx="11"/>
          </p:nvPr>
        </p:nvSpPr>
        <p:spPr>
          <a:xfrm>
            <a:off x="3676087" y="4222621"/>
            <a:ext cx="5443995" cy="414490"/>
          </a:xfrm>
        </p:spPr>
        <p:txBody>
          <a:bodyPr anchor="ctr">
            <a:noAutofit/>
          </a:bodyPr>
          <a:lstStyle>
            <a:lvl1pPr marL="0" indent="0" algn="r">
              <a:buNone/>
              <a:defRPr sz="2448" baseline="0">
                <a:solidFill>
                  <a:schemeClr val="bg1">
                    <a:alpha val="99000"/>
                  </a:schemeClr>
                </a:solidFill>
                <a:latin typeface="Segoe UI Light" pitchFamily="34" charset="0"/>
              </a:defRPr>
            </a:lvl1pPr>
          </a:lstStyle>
          <a:p>
            <a:pPr lvl="0"/>
            <a:endParaRPr lang="en-US" dirty="0" smtClean="0"/>
          </a:p>
        </p:txBody>
      </p:sp>
      <p:sp>
        <p:nvSpPr>
          <p:cNvPr id="7" name="Text Placeholder 12"/>
          <p:cNvSpPr>
            <a:spLocks noGrp="1"/>
          </p:cNvSpPr>
          <p:nvPr>
            <p:ph type="body" sz="quarter" idx="12"/>
          </p:nvPr>
        </p:nvSpPr>
        <p:spPr>
          <a:xfrm>
            <a:off x="3676087" y="4637111"/>
            <a:ext cx="5443995" cy="1139849"/>
          </a:xfrm>
        </p:spPr>
        <p:txBody>
          <a:bodyPr anchor="t">
            <a:noAutofit/>
          </a:bodyPr>
          <a:lstStyle>
            <a:lvl1pPr marL="0" indent="0" algn="r">
              <a:lnSpc>
                <a:spcPct val="100000"/>
              </a:lnSpc>
              <a:buNone/>
              <a:defRPr sz="1632" baseline="0">
                <a:solidFill>
                  <a:schemeClr val="bg1">
                    <a:alpha val="99000"/>
                  </a:schemeClr>
                </a:solidFill>
                <a:latin typeface="Segoe UI Light" pitchFamily="34" charset="0"/>
              </a:defRPr>
            </a:lvl1pPr>
          </a:lstStyle>
          <a:p>
            <a:pPr lvl="0"/>
            <a:endParaRPr lang="en-US" dirty="0" smtClean="0"/>
          </a:p>
        </p:txBody>
      </p:sp>
      <p:sp>
        <p:nvSpPr>
          <p:cNvPr id="8" name="Text Placeholder 12"/>
          <p:cNvSpPr>
            <a:spLocks noGrp="1"/>
          </p:cNvSpPr>
          <p:nvPr>
            <p:ph type="body" sz="quarter" idx="13"/>
          </p:nvPr>
        </p:nvSpPr>
        <p:spPr>
          <a:xfrm>
            <a:off x="259093" y="6217356"/>
            <a:ext cx="11918289" cy="595830"/>
          </a:xfrm>
        </p:spPr>
        <p:txBody>
          <a:bodyPr anchor="t">
            <a:noAutofit/>
          </a:bodyPr>
          <a:lstStyle>
            <a:lvl1pPr marL="0" indent="0" algn="just">
              <a:lnSpc>
                <a:spcPct val="150000"/>
              </a:lnSpc>
              <a:buNone/>
              <a:defRPr sz="816" baseline="0">
                <a:solidFill>
                  <a:schemeClr val="bg1">
                    <a:lumMod val="50000"/>
                    <a:alpha val="99000"/>
                  </a:schemeClr>
                </a:solidFill>
                <a:latin typeface="Segoe UI Light" pitchFamily="34" charset="0"/>
              </a:defRPr>
            </a:lvl1pPr>
          </a:lstStyle>
          <a:p>
            <a:pPr lvl="0"/>
            <a:endParaRPr lang="en-US" dirty="0" smtClean="0"/>
          </a:p>
        </p:txBody>
      </p:sp>
    </p:spTree>
    <p:extLst>
      <p:ext uri="{BB962C8B-B14F-4D97-AF65-F5344CB8AC3E}">
        <p14:creationId xmlns:p14="http://schemas.microsoft.com/office/powerpoint/2010/main" val="425205872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633034"/>
            <a:ext cx="10571004" cy="678032"/>
          </a:xfrm>
        </p:spPr>
        <p:txBody>
          <a:bodyPr anchor="ctr">
            <a:spAutoFit/>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433795"/>
            <a:ext cx="8705533" cy="565091"/>
          </a:xfrm>
        </p:spPr>
        <p:txBody>
          <a:bodyPr anchor="ctr">
            <a:spAutoFit/>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828537964"/>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176753064"/>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4473440"/>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1"/>
          </p:nvPr>
        </p:nvSpPr>
        <p:spPr>
          <a:xfrm>
            <a:off x="613903" y="6199217"/>
            <a:ext cx="5785229" cy="207176"/>
          </a:xfrm>
        </p:spPr>
        <p:txBody>
          <a:bodyPr/>
          <a:lstStyle>
            <a:lvl1pPr marL="0" indent="0">
              <a:buNone/>
              <a:defRPr sz="1496"/>
            </a:lvl1pPr>
          </a:lstStyle>
          <a:p>
            <a:pPr lvl="0"/>
            <a:r>
              <a:rPr lang="en-US" dirty="0" smtClean="0"/>
              <a:t>Click to edit Master text styles</a:t>
            </a:r>
          </a:p>
        </p:txBody>
      </p:sp>
      <p:sp>
        <p:nvSpPr>
          <p:cNvPr id="3" name="Oval 2"/>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Title 7"/>
          <p:cNvSpPr>
            <a:spLocks noGrp="1"/>
          </p:cNvSpPr>
          <p:nvPr>
            <p:ph type="title"/>
          </p:nvPr>
        </p:nvSpPr>
        <p:spPr>
          <a:xfrm>
            <a:off x="595518" y="200235"/>
            <a:ext cx="11375537" cy="1186802"/>
          </a:xfrm>
        </p:spPr>
        <p:txBody>
          <a:bodyPr/>
          <a:lstStyle/>
          <a:p>
            <a:r>
              <a:rPr lang="en-US" smtClean="0"/>
              <a:t>Click to edit Master title style</a:t>
            </a:r>
            <a:endParaRPr lang="pt-PT"/>
          </a:p>
        </p:txBody>
      </p:sp>
      <p:sp>
        <p:nvSpPr>
          <p:cNvPr id="32"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33" name="Slide Number Placeholder 32"/>
          <p:cNvSpPr>
            <a:spLocks noGrp="1"/>
          </p:cNvSpPr>
          <p:nvPr>
            <p:ph type="sldNum" sz="quarter" idx="14"/>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16080799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5518" y="200235"/>
            <a:ext cx="11375537" cy="1186802"/>
          </a:xfrm>
        </p:spPr>
        <p:txBody>
          <a:bodyPr/>
          <a:lstStyle/>
          <a:p>
            <a:r>
              <a:rPr lang="en-US" dirty="0" smtClean="0"/>
              <a:t>Click to edit Master title style</a:t>
            </a:r>
            <a:endParaRPr lang="pt-PT" dirty="0"/>
          </a:p>
        </p:txBody>
      </p:sp>
      <p:sp>
        <p:nvSpPr>
          <p:cNvPr id="7" name="Oval 6"/>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8" name="Footer Placeholder 31"/>
          <p:cNvSpPr>
            <a:spLocks noGrp="1"/>
          </p:cNvSpPr>
          <p:nvPr>
            <p:ph type="ftr" sz="quarter" idx="13"/>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9" name="Slide Number Placeholder 32"/>
          <p:cNvSpPr>
            <a:spLocks noGrp="1"/>
          </p:cNvSpPr>
          <p:nvPr>
            <p:ph type="sldNum" sz="quarter" idx="14"/>
          </p:nvPr>
        </p:nvSpPr>
        <p:spPr>
          <a:xfrm>
            <a:off x="10385976" y="6356739"/>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
        <p:nvSpPr>
          <p:cNvPr id="11" name="Subtitle 2"/>
          <p:cNvSpPr>
            <a:spLocks noGrp="1"/>
          </p:cNvSpPr>
          <p:nvPr>
            <p:ph type="subTitle" idx="1" hasCustomPrompt="1"/>
          </p:nvPr>
        </p:nvSpPr>
        <p:spPr>
          <a:xfrm>
            <a:off x="595517" y="1424810"/>
            <a:ext cx="11426267" cy="621736"/>
          </a:xfrm>
        </p:spPr>
        <p:txBody>
          <a:bodyPr>
            <a:normAutofit/>
          </a:bodyPr>
          <a:lstStyle>
            <a:lvl1pPr marL="0" indent="0" algn="l">
              <a:buNone/>
              <a:defRPr sz="2040" b="1">
                <a:solidFill>
                  <a:schemeClr val="tx1">
                    <a:lumMod val="75000"/>
                    <a:lumOff val="2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
        <p:nvSpPr>
          <p:cNvPr id="12" name="Text Placeholder 4"/>
          <p:cNvSpPr>
            <a:spLocks noGrp="1"/>
          </p:cNvSpPr>
          <p:nvPr>
            <p:ph type="body" sz="quarter" idx="10"/>
          </p:nvPr>
        </p:nvSpPr>
        <p:spPr>
          <a:xfrm>
            <a:off x="595517" y="2132501"/>
            <a:ext cx="11375537" cy="3955327"/>
          </a:xfrm>
        </p:spPr>
        <p:txBody>
          <a:bodyPr/>
          <a:lstStyle>
            <a:lvl1pPr marL="0" indent="0">
              <a:lnSpc>
                <a:spcPct val="150000"/>
              </a:lnSpc>
              <a:buClr>
                <a:schemeClr val="accent4"/>
              </a:buClr>
              <a:buNone/>
              <a:defRPr/>
            </a:lvl1pPr>
            <a:lvl2pPr marL="469610" indent="0">
              <a:lnSpc>
                <a:spcPct val="150000"/>
              </a:lnSpc>
              <a:buClr>
                <a:schemeClr val="accent4"/>
              </a:buClr>
              <a:buNone/>
              <a:defRPr/>
            </a:lvl2pPr>
            <a:lvl3pPr marL="872829" indent="0">
              <a:lnSpc>
                <a:spcPct val="150000"/>
              </a:lnSpc>
              <a:buClr>
                <a:schemeClr val="accent4"/>
              </a:buClr>
              <a:buNone/>
              <a:defRPr/>
            </a:lvl3pPr>
            <a:lvl4pPr marL="1284143" indent="0">
              <a:lnSpc>
                <a:spcPct val="150000"/>
              </a:lnSpc>
              <a:buClr>
                <a:schemeClr val="accent4"/>
              </a:buClr>
              <a:buNone/>
              <a:defRPr/>
            </a:lvl4pPr>
            <a:lvl5pPr marL="1637160" indent="0">
              <a:lnSpc>
                <a:spcPct val="150000"/>
              </a:lnSpc>
              <a:buClr>
                <a:schemeClr val="accent4"/>
              </a:buClr>
              <a:buNone/>
              <a:defRPr/>
            </a:lvl5pPr>
          </a:lstStyle>
          <a:p>
            <a:pPr lvl="0"/>
            <a:r>
              <a:rPr lang="en-US" dirty="0" smtClean="0"/>
              <a:t>Click to edit Master text styles</a:t>
            </a:r>
          </a:p>
        </p:txBody>
      </p:sp>
    </p:spTree>
    <p:extLst>
      <p:ext uri="{BB962C8B-B14F-4D97-AF65-F5344CB8AC3E}">
        <p14:creationId xmlns:p14="http://schemas.microsoft.com/office/powerpoint/2010/main" val="1001275181"/>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7" name="Content Placeholder 6"/>
          <p:cNvSpPr>
            <a:spLocks noGrp="1"/>
          </p:cNvSpPr>
          <p:nvPr>
            <p:ph sz="quarter" idx="13"/>
          </p:nvPr>
        </p:nvSpPr>
        <p:spPr>
          <a:xfrm>
            <a:off x="1036373" y="2461037"/>
            <a:ext cx="4767315" cy="38340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9" name="Content Placeholder 8"/>
          <p:cNvSpPr>
            <a:spLocks noGrp="1"/>
          </p:cNvSpPr>
          <p:nvPr>
            <p:ph sz="quarter" idx="14"/>
          </p:nvPr>
        </p:nvSpPr>
        <p:spPr>
          <a:xfrm>
            <a:off x="6529149" y="2461036"/>
            <a:ext cx="4974590" cy="393765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PT" dirty="0"/>
          </a:p>
        </p:txBody>
      </p:sp>
      <p:sp>
        <p:nvSpPr>
          <p:cNvPr id="13" name="Text Placeholder 12"/>
          <p:cNvSpPr>
            <a:spLocks noGrp="1"/>
          </p:cNvSpPr>
          <p:nvPr>
            <p:ph type="body" sz="quarter" idx="15"/>
          </p:nvPr>
        </p:nvSpPr>
        <p:spPr>
          <a:xfrm>
            <a:off x="876029"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4" name="Text Placeholder 12"/>
          <p:cNvSpPr>
            <a:spLocks noGrp="1"/>
          </p:cNvSpPr>
          <p:nvPr>
            <p:ph type="body" sz="quarter" idx="16"/>
          </p:nvPr>
        </p:nvSpPr>
        <p:spPr>
          <a:xfrm>
            <a:off x="6425512"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smtClean="0"/>
              <a:t>Click to edit Master text styles</a:t>
            </a:r>
          </a:p>
        </p:txBody>
      </p:sp>
      <p:sp>
        <p:nvSpPr>
          <p:cNvPr id="16" name="Oval 15"/>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17" name="Footer Placeholder 31"/>
          <p:cNvSpPr>
            <a:spLocks noGrp="1"/>
          </p:cNvSpPr>
          <p:nvPr>
            <p:ph type="ftr" sz="quarter" idx="17"/>
          </p:nvPr>
        </p:nvSpPr>
        <p:spPr>
          <a:xfrm>
            <a:off x="9016444" y="6398695"/>
            <a:ext cx="3938217" cy="207245"/>
          </a:xfrm>
        </p:spPr>
        <p:txBody>
          <a:bodyPr anchor="ctr"/>
          <a:lstStyle/>
          <a:p>
            <a:r>
              <a:rPr lang="pt-PT" dirty="0" smtClean="0">
                <a:solidFill>
                  <a:srgbClr val="292929">
                    <a:lumMod val="75000"/>
                    <a:lumOff val="25000"/>
                  </a:srgbClr>
                </a:solidFill>
              </a:rPr>
              <a:t>www.devscope.net</a:t>
            </a:r>
            <a:endParaRPr lang="pt-PT" dirty="0">
              <a:solidFill>
                <a:srgbClr val="292929">
                  <a:lumMod val="75000"/>
                  <a:lumOff val="25000"/>
                </a:srgbClr>
              </a:solidFill>
            </a:endParaRPr>
          </a:p>
        </p:txBody>
      </p:sp>
      <p:sp>
        <p:nvSpPr>
          <p:cNvPr id="18" name="Slide Number Placeholder 32"/>
          <p:cNvSpPr>
            <a:spLocks noGrp="1"/>
          </p:cNvSpPr>
          <p:nvPr>
            <p:ph type="sldNum" sz="quarter" idx="18"/>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355018638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844356"/>
            <a:ext cx="12436475" cy="2253791"/>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smtClean="0">
              <a:solidFill>
                <a:srgbClr val="FFFFFF"/>
              </a:solidFill>
            </a:endParaRPr>
          </a:p>
        </p:txBody>
      </p:sp>
      <p:sp>
        <p:nvSpPr>
          <p:cNvPr id="6" name="Title 1"/>
          <p:cNvSpPr>
            <a:spLocks noGrp="1"/>
          </p:cNvSpPr>
          <p:nvPr>
            <p:ph type="ctrTitle"/>
          </p:nvPr>
        </p:nvSpPr>
        <p:spPr>
          <a:xfrm>
            <a:off x="1036373" y="2911617"/>
            <a:ext cx="10467366" cy="1829117"/>
          </a:xfrm>
        </p:spPr>
        <p:txBody>
          <a:bodyPr/>
          <a:lstStyle>
            <a:lvl1pPr algn="l">
              <a:defRPr/>
            </a:lvl1pPr>
          </a:lstStyle>
          <a:p>
            <a:r>
              <a:rPr lang="en-US" dirty="0" smtClean="0"/>
              <a:t>Click to edit Master title style</a:t>
            </a:r>
            <a:endParaRPr lang="en-US" dirty="0"/>
          </a:p>
        </p:txBody>
      </p:sp>
      <p:sp>
        <p:nvSpPr>
          <p:cNvPr id="7" name="Subtitle 2"/>
          <p:cNvSpPr>
            <a:spLocks noGrp="1"/>
          </p:cNvSpPr>
          <p:nvPr>
            <p:ph type="subTitle" idx="1"/>
          </p:nvPr>
        </p:nvSpPr>
        <p:spPr>
          <a:xfrm>
            <a:off x="1036373" y="4947979"/>
            <a:ext cx="10467366" cy="1657961"/>
          </a:xfrm>
        </p:spPr>
        <p:txBody>
          <a:bodyPr/>
          <a:lstStyle>
            <a:lvl1pPr marL="0" indent="0" algn="l">
              <a:buNone/>
              <a:defRPr>
                <a:solidFill>
                  <a:schemeClr val="bg1"/>
                </a:solidFill>
                <a:latin typeface="Segoe UI Light" pitchFamily="34" charset="0"/>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131136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10"/>
          <a:stretch/>
        </p:blipFill>
        <p:spPr bwMode="auto">
          <a:xfrm>
            <a:off x="1" y="1"/>
            <a:ext cx="12438212" cy="6994525"/>
          </a:xfrm>
          <a:prstGeom prst="rect">
            <a:avLst/>
          </a:prstGeom>
          <a:noFill/>
          <a:ln>
            <a:noFill/>
          </a:ln>
          <a:extLst/>
        </p:spPr>
      </p:pic>
      <p:sp>
        <p:nvSpPr>
          <p:cNvPr id="2" name="Title 1"/>
          <p:cNvSpPr>
            <a:spLocks noGrp="1"/>
          </p:cNvSpPr>
          <p:nvPr>
            <p:ph type="ctrTitle"/>
          </p:nvPr>
        </p:nvSpPr>
        <p:spPr>
          <a:xfrm>
            <a:off x="0" y="2516086"/>
            <a:ext cx="12436475" cy="1962354"/>
          </a:xfrm>
        </p:spPr>
        <p:txBody>
          <a:bodyPr anchor="ctr" anchorCtr="1">
            <a:normAutofit/>
          </a:bodyPr>
          <a:lstStyle>
            <a:lvl1pPr algn="l">
              <a:lnSpc>
                <a:spcPts val="6129"/>
              </a:lnSpc>
              <a:defRPr kumimoji="0" lang="en-US" sz="7343" b="0" i="0" u="none" strike="noStrike" kern="1200" cap="none" spc="-204"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933861"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9" name="Subtitle 2"/>
          <p:cNvSpPr>
            <a:spLocks noGrp="1"/>
          </p:cNvSpPr>
          <p:nvPr>
            <p:ph type="subTitle" idx="1" hasCustomPrompt="1"/>
          </p:nvPr>
        </p:nvSpPr>
        <p:spPr>
          <a:xfrm>
            <a:off x="626613" y="5756480"/>
            <a:ext cx="9769232" cy="375633"/>
          </a:xfrm>
        </p:spPr>
        <p:txBody>
          <a:bodyPr lIns="0">
            <a:noAutofit/>
          </a:bodyPr>
          <a:lstStyle>
            <a:lvl1pPr marL="0" indent="0" algn="l">
              <a:buNone/>
              <a:defRPr sz="2040" b="1" cap="all" spc="0" baseline="0">
                <a:solidFill>
                  <a:schemeClr val="bg1"/>
                </a:solidFill>
                <a:latin typeface="Segoe UI" pitchFamily="34" charset="0"/>
                <a:ea typeface="Segoe UI" pitchFamily="34" charset="0"/>
                <a:cs typeface="Segoe UI" pitchFamily="34" charset="0"/>
              </a:defRPr>
            </a:lvl1pPr>
            <a:lvl2pPr marL="466930" indent="0" algn="ctr">
              <a:buNone/>
              <a:defRPr>
                <a:solidFill>
                  <a:schemeClr val="tx1">
                    <a:tint val="75000"/>
                  </a:schemeClr>
                </a:solidFill>
              </a:defRPr>
            </a:lvl2pPr>
            <a:lvl3pPr marL="933861" indent="0" algn="ctr">
              <a:buNone/>
              <a:defRPr>
                <a:solidFill>
                  <a:schemeClr val="tx1">
                    <a:tint val="75000"/>
                  </a:schemeClr>
                </a:solidFill>
              </a:defRPr>
            </a:lvl3pPr>
            <a:lvl4pPr marL="1400791" indent="0" algn="ctr">
              <a:buNone/>
              <a:defRPr>
                <a:solidFill>
                  <a:schemeClr val="tx1">
                    <a:tint val="75000"/>
                  </a:schemeClr>
                </a:solidFill>
              </a:defRPr>
            </a:lvl4pPr>
            <a:lvl5pPr marL="1867721" indent="0" algn="ctr">
              <a:buNone/>
              <a:defRPr>
                <a:solidFill>
                  <a:schemeClr val="tx1">
                    <a:tint val="75000"/>
                  </a:schemeClr>
                </a:solidFill>
              </a:defRPr>
            </a:lvl5pPr>
            <a:lvl6pPr marL="2334652" indent="0" algn="ctr">
              <a:buNone/>
              <a:defRPr>
                <a:solidFill>
                  <a:schemeClr val="tx1">
                    <a:tint val="75000"/>
                  </a:schemeClr>
                </a:solidFill>
              </a:defRPr>
            </a:lvl6pPr>
            <a:lvl7pPr marL="2801582" indent="0" algn="ctr">
              <a:buNone/>
              <a:defRPr>
                <a:solidFill>
                  <a:schemeClr val="tx1">
                    <a:tint val="75000"/>
                  </a:schemeClr>
                </a:solidFill>
              </a:defRPr>
            </a:lvl7pPr>
            <a:lvl8pPr marL="3268511" indent="0" algn="ctr">
              <a:buNone/>
              <a:defRPr>
                <a:solidFill>
                  <a:schemeClr val="tx1">
                    <a:tint val="75000"/>
                  </a:schemeClr>
                </a:solidFill>
              </a:defRPr>
            </a:lvl8pPr>
            <a:lvl9pPr marL="3735441"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 Placeholder 8"/>
          <p:cNvSpPr>
            <a:spLocks noGrp="1"/>
          </p:cNvSpPr>
          <p:nvPr>
            <p:ph type="body" sz="quarter" idx="10" hasCustomPrompt="1"/>
          </p:nvPr>
        </p:nvSpPr>
        <p:spPr>
          <a:xfrm>
            <a:off x="626613" y="6088936"/>
            <a:ext cx="9769232" cy="636104"/>
          </a:xfrm>
        </p:spPr>
        <p:txBody>
          <a:bodyPr vert="horz" lIns="0">
            <a:normAutofit/>
          </a:bodyPr>
          <a:lstStyle>
            <a:lvl1pPr>
              <a:lnSpc>
                <a:spcPct val="70000"/>
              </a:lnSpc>
              <a:buFontTx/>
              <a:buNone/>
              <a:defRPr kumimoji="0" lang="en-US" sz="1632"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Click to edit presenter </a:t>
            </a:r>
          </a:p>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smtClean="0"/>
              <a:t>and date</a:t>
            </a:r>
          </a:p>
        </p:txBody>
      </p:sp>
    </p:spTree>
    <p:extLst>
      <p:ext uri="{BB962C8B-B14F-4D97-AF65-F5344CB8AC3E}">
        <p14:creationId xmlns:p14="http://schemas.microsoft.com/office/powerpoint/2010/main" val="856660717"/>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50048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sp>
        <p:nvSpPr>
          <p:cNvPr id="23" name="Rectangle 22"/>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689577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676087" y="3457452"/>
            <a:ext cx="5443995" cy="621736"/>
          </a:xfrm>
        </p:spPr>
        <p:txBody>
          <a:bodyPr anchor="ctr">
            <a:noAutofit/>
          </a:bodyPr>
          <a:lstStyle>
            <a:lvl1pPr marL="0" indent="0" algn="r">
              <a:buNone/>
              <a:defRPr sz="3808"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14122" y="3428776"/>
            <a:ext cx="1969109" cy="690222"/>
          </a:xfrm>
          <a:prstGeom prst="rect">
            <a:avLst/>
          </a:prstGeom>
        </p:spPr>
      </p:pic>
      <p:sp>
        <p:nvSpPr>
          <p:cNvPr id="6" name="Text Placeholder 12"/>
          <p:cNvSpPr>
            <a:spLocks noGrp="1"/>
          </p:cNvSpPr>
          <p:nvPr>
            <p:ph type="body" sz="quarter" idx="11"/>
          </p:nvPr>
        </p:nvSpPr>
        <p:spPr>
          <a:xfrm>
            <a:off x="3676087" y="4222621"/>
            <a:ext cx="5443995" cy="414490"/>
          </a:xfrm>
        </p:spPr>
        <p:txBody>
          <a:bodyPr anchor="ctr">
            <a:noAutofit/>
          </a:bodyPr>
          <a:lstStyle>
            <a:lvl1pPr marL="0" indent="0" algn="r">
              <a:buNone/>
              <a:defRPr sz="2448" baseline="0">
                <a:solidFill>
                  <a:schemeClr val="bg1">
                    <a:alpha val="99000"/>
                  </a:schemeClr>
                </a:solidFill>
                <a:latin typeface="Segoe UI Light" pitchFamily="34" charset="0"/>
              </a:defRPr>
            </a:lvl1pPr>
          </a:lstStyle>
          <a:p>
            <a:pPr lvl="0"/>
            <a:endParaRPr lang="en-US" dirty="0" smtClean="0"/>
          </a:p>
        </p:txBody>
      </p:sp>
      <p:sp>
        <p:nvSpPr>
          <p:cNvPr id="7" name="Text Placeholder 12"/>
          <p:cNvSpPr>
            <a:spLocks noGrp="1"/>
          </p:cNvSpPr>
          <p:nvPr>
            <p:ph type="body" sz="quarter" idx="12"/>
          </p:nvPr>
        </p:nvSpPr>
        <p:spPr>
          <a:xfrm>
            <a:off x="3676087" y="4637111"/>
            <a:ext cx="5443995" cy="1139849"/>
          </a:xfrm>
        </p:spPr>
        <p:txBody>
          <a:bodyPr anchor="t">
            <a:noAutofit/>
          </a:bodyPr>
          <a:lstStyle>
            <a:lvl1pPr marL="0" indent="0" algn="r">
              <a:lnSpc>
                <a:spcPct val="100000"/>
              </a:lnSpc>
              <a:buNone/>
              <a:defRPr sz="1632" baseline="0">
                <a:solidFill>
                  <a:schemeClr val="bg1">
                    <a:alpha val="99000"/>
                  </a:schemeClr>
                </a:solidFill>
                <a:latin typeface="Segoe UI Light" pitchFamily="34" charset="0"/>
              </a:defRPr>
            </a:lvl1pPr>
          </a:lstStyle>
          <a:p>
            <a:pPr lvl="0"/>
            <a:endParaRPr lang="en-US" dirty="0" smtClean="0"/>
          </a:p>
        </p:txBody>
      </p:sp>
      <p:sp>
        <p:nvSpPr>
          <p:cNvPr id="8" name="Text Placeholder 12"/>
          <p:cNvSpPr>
            <a:spLocks noGrp="1"/>
          </p:cNvSpPr>
          <p:nvPr>
            <p:ph type="body" sz="quarter" idx="13"/>
          </p:nvPr>
        </p:nvSpPr>
        <p:spPr>
          <a:xfrm>
            <a:off x="259093" y="6217356"/>
            <a:ext cx="11918289" cy="595830"/>
          </a:xfrm>
        </p:spPr>
        <p:txBody>
          <a:bodyPr anchor="t">
            <a:noAutofit/>
          </a:bodyPr>
          <a:lstStyle>
            <a:lvl1pPr marL="0" indent="0" algn="just">
              <a:lnSpc>
                <a:spcPct val="150000"/>
              </a:lnSpc>
              <a:buNone/>
              <a:defRPr sz="816" baseline="0">
                <a:solidFill>
                  <a:schemeClr val="bg1">
                    <a:lumMod val="50000"/>
                    <a:alpha val="99000"/>
                  </a:schemeClr>
                </a:solidFill>
                <a:latin typeface="Segoe UI Light" pitchFamily="34" charset="0"/>
              </a:defRPr>
            </a:lvl1pPr>
          </a:lstStyle>
          <a:p>
            <a:pPr lvl="0"/>
            <a:endParaRPr lang="en-US" dirty="0" smtClean="0"/>
          </a:p>
        </p:txBody>
      </p:sp>
    </p:spTree>
    <p:extLst>
      <p:ext uri="{BB962C8B-B14F-4D97-AF65-F5344CB8AC3E}">
        <p14:creationId xmlns:p14="http://schemas.microsoft.com/office/powerpoint/2010/main" val="6243374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61827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10" Type="http://schemas.openxmlformats.org/officeDocument/2006/relationships/theme" Target="../theme/theme3.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5" Type="http://schemas.openxmlformats.org/officeDocument/2006/relationships/slideLayout" Target="../slideLayouts/slideLayout66.xml"/><Relationship Id="rId10" Type="http://schemas.openxmlformats.org/officeDocument/2006/relationships/theme" Target="../theme/theme4.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66" r:id="rId2"/>
    <p:sldLayoutId id="2147484183" r:id="rId3"/>
    <p:sldLayoutId id="2147484188" r:id="rId4"/>
    <p:sldLayoutId id="2147484192" r:id="rId5"/>
    <p:sldLayoutId id="2147484162" r:id="rId6"/>
    <p:sldLayoutId id="2147484191" r:id="rId7"/>
    <p:sldLayoutId id="2147484193" r:id="rId8"/>
    <p:sldLayoutId id="2147484105" r:id="rId9"/>
    <p:sldLayoutId id="2147484184" r:id="rId10"/>
    <p:sldLayoutId id="2147484182" r:id="rId11"/>
    <p:sldLayoutId id="2147484185" r:id="rId12"/>
    <p:sldLayoutId id="2147484130" r:id="rId13"/>
    <p:sldLayoutId id="2147484101" r:id="rId14"/>
    <p:sldLayoutId id="2147484102" r:id="rId15"/>
    <p:sldLayoutId id="2147484087" r:id="rId16"/>
    <p:sldLayoutId id="2147484098" r:id="rId17"/>
    <p:sldLayoutId id="2147484086" r:id="rId18"/>
    <p:sldLayoutId id="2147484107" r:id="rId19"/>
    <p:sldLayoutId id="2147484099" r:id="rId20"/>
    <p:sldLayoutId id="2147484100" r:id="rId21"/>
    <p:sldLayoutId id="2147484089" r:id="rId22"/>
    <p:sldLayoutId id="2147484106" r:id="rId23"/>
    <p:sldLayoutId id="2147484092" r:id="rId24"/>
    <p:sldLayoutId id="2147484093" r:id="rId25"/>
    <p:sldLayoutId id="2147484127" r:id="rId26"/>
    <p:sldLayoutId id="2147484128" r:id="rId27"/>
    <p:sldLayoutId id="2147484129" r:id="rId28"/>
    <p:sldLayoutId id="2147484094" r:id="rId29"/>
    <p:sldLayoutId id="2147484096" r:id="rId30"/>
    <p:sldLayoutId id="2147484194" r:id="rId31"/>
    <p:sldLayoutId id="2147484195" r:id="rId32"/>
    <p:sldLayoutId id="2147484231" r:id="rId33"/>
    <p:sldLayoutId id="2147484232" r:id="rId34"/>
    <p:sldLayoutId id="2147484233" r:id="rId35"/>
    <p:sldLayoutId id="2147484234" r:id="rId36"/>
    <p:sldLayoutId id="2147484240" r:id="rId37"/>
    <p:sldLayoutId id="2147484241" r:id="rId38"/>
    <p:sldLayoutId id="2147484242" r:id="rId3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986" y="1370161"/>
            <a:ext cx="11192504" cy="2663046"/>
          </a:xfrm>
          <a:prstGeom prst="rect">
            <a:avLst/>
          </a:prstGeom>
        </p:spPr>
        <p:txBody>
          <a:bodyPr vert="horz" lIns="68589" tIns="34295" rIns="68589" bIns="34295" rtlCol="0" anchor="ctr">
            <a:no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621987" y="6482889"/>
            <a:ext cx="2900981" cy="372394"/>
          </a:xfrm>
          <a:prstGeom prst="rect">
            <a:avLst/>
          </a:prstGeom>
        </p:spPr>
        <p:txBody>
          <a:bodyPr vert="horz" lIns="68589" tIns="34295" rIns="68589" bIns="34295" rtlCol="0" anchor="ctr"/>
          <a:lstStyle>
            <a:lvl1pPr algn="l">
              <a:defRPr sz="1224">
                <a:solidFill>
                  <a:schemeClr val="tx1">
                    <a:tint val="75000"/>
                  </a:schemeClr>
                </a:solidFill>
              </a:defRPr>
            </a:lvl1pPr>
          </a:lstStyle>
          <a:p>
            <a:pPr defTabSz="932706"/>
            <a:fld id="{06D27A19-394D-4F06-8EE7-ABB2AF8AA828}" type="datetimeFigureOut">
              <a:rPr lang="en-US" smtClean="0">
                <a:solidFill>
                  <a:prstClr val="black">
                    <a:tint val="75000"/>
                  </a:prstClr>
                </a:solidFill>
              </a:rPr>
              <a:pPr defTabSz="932706"/>
              <a:t>10/23/2015</a:t>
            </a:fld>
            <a:endParaRPr lang="en-US">
              <a:solidFill>
                <a:prstClr val="black">
                  <a:tint val="75000"/>
                </a:prstClr>
              </a:solidFill>
            </a:endParaRPr>
          </a:p>
        </p:txBody>
      </p:sp>
      <p:sp>
        <p:nvSpPr>
          <p:cNvPr id="5" name="Footer Placeholder 4"/>
          <p:cNvSpPr>
            <a:spLocks noGrp="1"/>
          </p:cNvSpPr>
          <p:nvPr>
            <p:ph type="ftr" sz="quarter" idx="3"/>
          </p:nvPr>
        </p:nvSpPr>
        <p:spPr>
          <a:xfrm>
            <a:off x="4248616" y="6482889"/>
            <a:ext cx="3939243" cy="372394"/>
          </a:xfrm>
          <a:prstGeom prst="rect">
            <a:avLst/>
          </a:prstGeom>
        </p:spPr>
        <p:txBody>
          <a:bodyPr vert="horz" lIns="68589" tIns="34295" rIns="68589" bIns="34295" rtlCol="0" anchor="ctr"/>
          <a:lstStyle>
            <a:lvl1pPr algn="ctr">
              <a:defRPr sz="1224">
                <a:solidFill>
                  <a:schemeClr val="tx1">
                    <a:tint val="75000"/>
                  </a:schemeClr>
                </a:solidFill>
              </a:defRPr>
            </a:lvl1pPr>
          </a:lstStyle>
          <a:p>
            <a:pPr defTabSz="932706"/>
            <a:endParaRPr lang="en-US" dirty="0">
              <a:solidFill>
                <a:prstClr val="black">
                  <a:tint val="75000"/>
                </a:prstClr>
              </a:solidFill>
            </a:endParaRPr>
          </a:p>
        </p:txBody>
      </p:sp>
      <p:sp>
        <p:nvSpPr>
          <p:cNvPr id="6" name="Slide Number Placeholder 5"/>
          <p:cNvSpPr>
            <a:spLocks noGrp="1"/>
          </p:cNvSpPr>
          <p:nvPr>
            <p:ph type="sldNum" sz="quarter" idx="4"/>
          </p:nvPr>
        </p:nvSpPr>
        <p:spPr>
          <a:xfrm>
            <a:off x="8913510" y="6482889"/>
            <a:ext cx="2900979" cy="372394"/>
          </a:xfrm>
          <a:prstGeom prst="rect">
            <a:avLst/>
          </a:prstGeom>
        </p:spPr>
        <p:txBody>
          <a:bodyPr vert="horz" lIns="68589" tIns="34295" rIns="68589" bIns="34295" rtlCol="0" anchor="ctr"/>
          <a:lstStyle>
            <a:lvl1pPr algn="r">
              <a:defRPr sz="1224">
                <a:solidFill>
                  <a:schemeClr val="tx1">
                    <a:tint val="75000"/>
                  </a:schemeClr>
                </a:solidFill>
              </a:defRPr>
            </a:lvl1pPr>
          </a:lstStyle>
          <a:p>
            <a:pPr defTabSz="932706"/>
            <a:fld id="{D39CD7CD-452B-4444-AC75-82B7EFC56474}" type="slidenum">
              <a:rPr lang="en-US" smtClean="0">
                <a:solidFill>
                  <a:prstClr val="black">
                    <a:tint val="75000"/>
                  </a:prstClr>
                </a:solidFill>
              </a:rPr>
              <a:pPr defTabSz="932706"/>
              <a:t>‹#›</a:t>
            </a:fld>
            <a:endParaRPr lang="en-US">
              <a:solidFill>
                <a:prstClr val="black">
                  <a:tint val="75000"/>
                </a:prstClr>
              </a:solidFill>
            </a:endParaRPr>
          </a:p>
        </p:txBody>
      </p:sp>
    </p:spTree>
    <p:extLst>
      <p:ext uri="{BB962C8B-B14F-4D97-AF65-F5344CB8AC3E}">
        <p14:creationId xmlns:p14="http://schemas.microsoft.com/office/powerpoint/2010/main" val="2665588488"/>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Lst>
  <p:timing>
    <p:tnLst>
      <p:par>
        <p:cTn id="1" dur="indefinite" restart="never" nodeType="tmRoot"/>
      </p:par>
    </p:tnLst>
  </p:timing>
  <p:txStyles>
    <p:titleStyle>
      <a:lvl1pPr algn="l" defTabSz="932743" rtl="0" eaLnBrk="1" latinLnBrk="0" hangingPunct="1">
        <a:spcBef>
          <a:spcPct val="0"/>
        </a:spcBef>
        <a:buNone/>
        <a:defRPr sz="6120" kern="1200">
          <a:solidFill>
            <a:schemeClr val="tx1"/>
          </a:solidFill>
          <a:latin typeface="Segoe UI Light" pitchFamily="34" charset="0"/>
          <a:ea typeface="+mj-ea"/>
          <a:cs typeface="+mj-cs"/>
        </a:defRPr>
      </a:lvl1pPr>
    </p:titleStyle>
    <p:bodyStyle>
      <a:lvl1pPr marL="349779" indent="-349779" algn="l" defTabSz="932743" rtl="0" eaLnBrk="1" latinLnBrk="0" hangingPunct="1">
        <a:spcBef>
          <a:spcPct val="20000"/>
        </a:spcBef>
        <a:buFont typeface="Arial" pitchFamily="34" charset="0"/>
        <a:buChar char="•"/>
        <a:defRPr sz="3264" kern="1200">
          <a:solidFill>
            <a:schemeClr val="tx1"/>
          </a:solidFill>
          <a:latin typeface="+mn-lt"/>
          <a:ea typeface="+mn-ea"/>
          <a:cs typeface="+mn-cs"/>
        </a:defRPr>
      </a:lvl1pPr>
      <a:lvl2pPr marL="757855" indent="-291482" algn="l" defTabSz="932743" rtl="0" eaLnBrk="1" latinLnBrk="0" hangingPunct="1">
        <a:spcBef>
          <a:spcPct val="20000"/>
        </a:spcBef>
        <a:buFont typeface="Arial" pitchFamily="34" charset="0"/>
        <a:buChar char="–"/>
        <a:defRPr sz="2856" kern="1200">
          <a:solidFill>
            <a:schemeClr val="tx1"/>
          </a:solidFill>
          <a:latin typeface="+mn-lt"/>
          <a:ea typeface="+mn-ea"/>
          <a:cs typeface="+mn-cs"/>
        </a:defRPr>
      </a:lvl2pPr>
      <a:lvl3pPr marL="1165929" indent="-233186" algn="l" defTabSz="932743" rtl="0" eaLnBrk="1" latinLnBrk="0" hangingPunct="1">
        <a:spcBef>
          <a:spcPct val="20000"/>
        </a:spcBef>
        <a:buFont typeface="Arial" pitchFamily="34" charset="0"/>
        <a:buChar char="•"/>
        <a:defRPr sz="2448" kern="1200">
          <a:solidFill>
            <a:schemeClr val="tx1"/>
          </a:solidFill>
          <a:latin typeface="+mn-lt"/>
          <a:ea typeface="+mn-ea"/>
          <a:cs typeface="+mn-cs"/>
        </a:defRPr>
      </a:lvl3pPr>
      <a:lvl4pPr marL="163230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4pPr>
      <a:lvl5pPr marL="2098674"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5pPr>
      <a:lvl6pPr marL="2565045"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417"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789"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16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43" rtl="0" eaLnBrk="1" latinLnBrk="0" hangingPunct="1">
        <a:defRPr sz="1904" kern="1200">
          <a:solidFill>
            <a:schemeClr val="tx1"/>
          </a:solidFill>
          <a:latin typeface="+mn-lt"/>
          <a:ea typeface="+mn-ea"/>
          <a:cs typeface="+mn-cs"/>
        </a:defRPr>
      </a:lvl1pPr>
      <a:lvl2pPr marL="466372" algn="l" defTabSz="932743" rtl="0" eaLnBrk="1" latinLnBrk="0" hangingPunct="1">
        <a:defRPr sz="1904" kern="1200">
          <a:solidFill>
            <a:schemeClr val="tx1"/>
          </a:solidFill>
          <a:latin typeface="+mn-lt"/>
          <a:ea typeface="+mn-ea"/>
          <a:cs typeface="+mn-cs"/>
        </a:defRPr>
      </a:lvl2pPr>
      <a:lvl3pPr marL="932743" algn="l" defTabSz="932743" rtl="0" eaLnBrk="1" latinLnBrk="0" hangingPunct="1">
        <a:defRPr sz="1904" kern="1200">
          <a:solidFill>
            <a:schemeClr val="tx1"/>
          </a:solidFill>
          <a:latin typeface="+mn-lt"/>
          <a:ea typeface="+mn-ea"/>
          <a:cs typeface="+mn-cs"/>
        </a:defRPr>
      </a:lvl3pPr>
      <a:lvl4pPr marL="1399115" algn="l" defTabSz="932743" rtl="0" eaLnBrk="1" latinLnBrk="0" hangingPunct="1">
        <a:defRPr sz="1904" kern="1200">
          <a:solidFill>
            <a:schemeClr val="tx1"/>
          </a:solidFill>
          <a:latin typeface="+mn-lt"/>
          <a:ea typeface="+mn-ea"/>
          <a:cs typeface="+mn-cs"/>
        </a:defRPr>
      </a:lvl4pPr>
      <a:lvl5pPr marL="1865488" algn="l" defTabSz="932743" rtl="0" eaLnBrk="1" latinLnBrk="0" hangingPunct="1">
        <a:defRPr sz="1904" kern="1200">
          <a:solidFill>
            <a:schemeClr val="tx1"/>
          </a:solidFill>
          <a:latin typeface="+mn-lt"/>
          <a:ea typeface="+mn-ea"/>
          <a:cs typeface="+mn-cs"/>
        </a:defRPr>
      </a:lvl5pPr>
      <a:lvl6pPr marL="2331860" algn="l" defTabSz="932743" rtl="0" eaLnBrk="1" latinLnBrk="0" hangingPunct="1">
        <a:defRPr sz="1904" kern="1200">
          <a:solidFill>
            <a:schemeClr val="tx1"/>
          </a:solidFill>
          <a:latin typeface="+mn-lt"/>
          <a:ea typeface="+mn-ea"/>
          <a:cs typeface="+mn-cs"/>
        </a:defRPr>
      </a:lvl6pPr>
      <a:lvl7pPr marL="2798231" algn="l" defTabSz="932743" rtl="0" eaLnBrk="1" latinLnBrk="0" hangingPunct="1">
        <a:defRPr sz="1904" kern="1200">
          <a:solidFill>
            <a:schemeClr val="tx1"/>
          </a:solidFill>
          <a:latin typeface="+mn-lt"/>
          <a:ea typeface="+mn-ea"/>
          <a:cs typeface="+mn-cs"/>
        </a:defRPr>
      </a:lvl7pPr>
      <a:lvl8pPr marL="3264603" algn="l" defTabSz="932743" rtl="0" eaLnBrk="1" latinLnBrk="0" hangingPunct="1">
        <a:defRPr sz="1904" kern="1200">
          <a:solidFill>
            <a:schemeClr val="tx1"/>
          </a:solidFill>
          <a:latin typeface="+mn-lt"/>
          <a:ea typeface="+mn-ea"/>
          <a:cs typeface="+mn-cs"/>
        </a:defRPr>
      </a:lvl8pPr>
      <a:lvl9pPr marL="3730975" algn="l" defTabSz="932743" rtl="0" eaLnBrk="1" latinLnBrk="0" hangingPunct="1">
        <a:defRPr sz="190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5518" y="200235"/>
            <a:ext cx="11375537" cy="1186802"/>
          </a:xfrm>
          <a:prstGeom prst="rect">
            <a:avLst/>
          </a:prstGeom>
        </p:spPr>
        <p:txBody>
          <a:bodyPr vert="horz" wrap="square" lIns="0" tIns="0" rIns="0" bIns="0" rtlCol="0" anchor="b" anchorCtr="0">
            <a:noAutofit/>
          </a:bodyPr>
          <a:lstStyle/>
          <a:p>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title</a:t>
            </a:r>
            <a:r>
              <a:rPr lang="pt-PT" noProof="0" dirty="0" smtClean="0"/>
              <a:t> </a:t>
            </a:r>
            <a:r>
              <a:rPr lang="pt-PT" noProof="0" dirty="0" err="1" smtClean="0"/>
              <a:t>style</a:t>
            </a:r>
            <a:endParaRPr lang="pt-PT" noProof="0" dirty="0"/>
          </a:p>
        </p:txBody>
      </p:sp>
      <p:sp>
        <p:nvSpPr>
          <p:cNvPr id="3" name="Text Placeholder 2"/>
          <p:cNvSpPr>
            <a:spLocks noGrp="1"/>
          </p:cNvSpPr>
          <p:nvPr>
            <p:ph type="body" idx="1"/>
          </p:nvPr>
        </p:nvSpPr>
        <p:spPr>
          <a:xfrm>
            <a:off x="617474" y="1718009"/>
            <a:ext cx="11375535" cy="4680686"/>
          </a:xfrm>
          <a:prstGeom prst="rect">
            <a:avLst/>
          </a:prstGeom>
        </p:spPr>
        <p:txBody>
          <a:bodyPr vert="horz" wrap="square" lIns="0" tIns="0" rIns="0" bIns="0" rtlCol="0">
            <a:normAutofit/>
          </a:bodyPr>
          <a:lstStyle/>
          <a:p>
            <a:pPr lvl="0"/>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text</a:t>
            </a:r>
            <a:r>
              <a:rPr lang="pt-PT" noProof="0" dirty="0" smtClean="0"/>
              <a:t> </a:t>
            </a:r>
            <a:r>
              <a:rPr lang="pt-PT" noProof="0" dirty="0" err="1" smtClean="0"/>
              <a:t>styles</a:t>
            </a:r>
            <a:endParaRPr lang="pt-PT" noProof="0" dirty="0" smtClean="0"/>
          </a:p>
          <a:p>
            <a:pPr lvl="1"/>
            <a:r>
              <a:rPr lang="pt-PT" noProof="0" dirty="0" err="1" smtClean="0"/>
              <a:t>Second</a:t>
            </a:r>
            <a:r>
              <a:rPr lang="pt-PT" noProof="0" dirty="0" smtClean="0"/>
              <a:t> </a:t>
            </a:r>
            <a:r>
              <a:rPr lang="pt-PT" noProof="0" dirty="0" err="1" smtClean="0"/>
              <a:t>level</a:t>
            </a:r>
            <a:endParaRPr lang="pt-PT" noProof="0" dirty="0" smtClean="0"/>
          </a:p>
          <a:p>
            <a:pPr lvl="2"/>
            <a:r>
              <a:rPr lang="pt-PT" noProof="0" dirty="0" err="1" smtClean="0"/>
              <a:t>Third</a:t>
            </a:r>
            <a:r>
              <a:rPr lang="pt-PT" noProof="0" dirty="0" smtClean="0"/>
              <a:t> </a:t>
            </a:r>
            <a:r>
              <a:rPr lang="pt-PT" noProof="0" dirty="0" err="1" smtClean="0"/>
              <a:t>level</a:t>
            </a:r>
            <a:endParaRPr lang="pt-PT" noProof="0" dirty="0" smtClean="0"/>
          </a:p>
          <a:p>
            <a:pPr lvl="3"/>
            <a:r>
              <a:rPr lang="pt-PT" noProof="0" dirty="0" err="1" smtClean="0"/>
              <a:t>Fourth</a:t>
            </a:r>
            <a:r>
              <a:rPr lang="pt-PT" noProof="0" dirty="0" smtClean="0"/>
              <a:t> </a:t>
            </a:r>
            <a:r>
              <a:rPr lang="pt-PT" noProof="0" dirty="0" err="1" smtClean="0"/>
              <a:t>level</a:t>
            </a:r>
            <a:endParaRPr lang="pt-PT" noProof="0" dirty="0" smtClean="0"/>
          </a:p>
          <a:p>
            <a:pPr lvl="4"/>
            <a:r>
              <a:rPr lang="pt-PT" noProof="0" dirty="0" err="1" smtClean="0"/>
              <a:t>Fifth</a:t>
            </a:r>
            <a:r>
              <a:rPr lang="pt-PT" noProof="0" dirty="0" smtClean="0"/>
              <a:t> </a:t>
            </a:r>
            <a:r>
              <a:rPr lang="pt-PT" noProof="0" dirty="0" err="1" smtClean="0"/>
              <a:t>level</a:t>
            </a:r>
            <a:endParaRPr lang="pt-PT" noProof="0" dirty="0"/>
          </a:p>
        </p:txBody>
      </p:sp>
      <p:sp>
        <p:nvSpPr>
          <p:cNvPr id="4" name="Date Placeholder 3"/>
          <p:cNvSpPr>
            <a:spLocks noGrp="1"/>
          </p:cNvSpPr>
          <p:nvPr>
            <p:ph type="dt" sz="half" idx="2"/>
          </p:nvPr>
        </p:nvSpPr>
        <p:spPr>
          <a:xfrm>
            <a:off x="725461"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DA97B450-6A9F-4603-BB85-9F7704CBB83E}" type="datetime1">
              <a:rPr lang="pt-PT" smtClean="0">
                <a:solidFill>
                  <a:srgbClr val="292929">
                    <a:lumMod val="75000"/>
                    <a:lumOff val="25000"/>
                  </a:srgbClr>
                </a:solidFill>
              </a:rPr>
              <a:pPr defTabSz="1243493"/>
              <a:t>23/10/2015</a:t>
            </a:fld>
            <a:endParaRPr lang="pt-PT" dirty="0">
              <a:solidFill>
                <a:srgbClr val="292929">
                  <a:lumMod val="75000"/>
                  <a:lumOff val="25000"/>
                </a:srgbClr>
              </a:solidFill>
            </a:endParaRPr>
          </a:p>
        </p:txBody>
      </p:sp>
      <p:sp>
        <p:nvSpPr>
          <p:cNvPr id="5" name="Footer Placeholder 4"/>
          <p:cNvSpPr>
            <a:spLocks noGrp="1"/>
          </p:cNvSpPr>
          <p:nvPr>
            <p:ph type="ftr" sz="quarter" idx="3"/>
          </p:nvPr>
        </p:nvSpPr>
        <p:spPr>
          <a:xfrm>
            <a:off x="4352766" y="6648037"/>
            <a:ext cx="3938217" cy="372394"/>
          </a:xfrm>
          <a:prstGeom prst="rect">
            <a:avLst/>
          </a:prstGeom>
        </p:spPr>
        <p:txBody>
          <a:bodyPr anchor="b"/>
          <a:lstStyle>
            <a:lvl1pPr algn="ctr">
              <a:defRPr sz="1088">
                <a:solidFill>
                  <a:schemeClr val="tx1">
                    <a:lumMod val="75000"/>
                    <a:lumOff val="25000"/>
                  </a:schemeClr>
                </a:solidFill>
              </a:defRPr>
            </a:lvl1pPr>
          </a:lstStyle>
          <a:p>
            <a:pPr defTabSz="1243493"/>
            <a:r>
              <a:rPr lang="pt-PT" smtClean="0">
                <a:solidFill>
                  <a:srgbClr val="292929">
                    <a:lumMod val="75000"/>
                    <a:lumOff val="25000"/>
                  </a:srgbClr>
                </a:solidFill>
              </a:rPr>
              <a:t>www.devscope.net</a:t>
            </a:r>
            <a:endParaRPr lang="pt-PT">
              <a:solidFill>
                <a:srgbClr val="292929">
                  <a:lumMod val="75000"/>
                  <a:lumOff val="25000"/>
                </a:srgbClr>
              </a:solidFill>
            </a:endParaRPr>
          </a:p>
        </p:txBody>
      </p:sp>
      <p:sp>
        <p:nvSpPr>
          <p:cNvPr id="6" name="Slide Number Placeholder 5"/>
          <p:cNvSpPr>
            <a:spLocks noGrp="1"/>
          </p:cNvSpPr>
          <p:nvPr>
            <p:ph type="sldNum" sz="quarter" idx="4"/>
          </p:nvPr>
        </p:nvSpPr>
        <p:spPr>
          <a:xfrm>
            <a:off x="9016444"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406BA5C3-4A3D-4FA7-8EA0-AB15012EA744}" type="slidenum">
              <a:rPr lang="pt-PT" smtClean="0">
                <a:solidFill>
                  <a:srgbClr val="292929">
                    <a:lumMod val="75000"/>
                    <a:lumOff val="25000"/>
                  </a:srgbClr>
                </a:solidFill>
              </a:rPr>
              <a:pPr defTabSz="1243493"/>
              <a:t>‹#›</a:t>
            </a:fld>
            <a:endParaRPr lang="pt-PT">
              <a:solidFill>
                <a:srgbClr val="292929">
                  <a:lumMod val="75000"/>
                  <a:lumOff val="25000"/>
                </a:srgbClr>
              </a:solidFill>
            </a:endParaRPr>
          </a:p>
        </p:txBody>
      </p:sp>
    </p:spTree>
    <p:extLst>
      <p:ext uri="{BB962C8B-B14F-4D97-AF65-F5344CB8AC3E}">
        <p14:creationId xmlns:p14="http://schemas.microsoft.com/office/powerpoint/2010/main" val="2411603688"/>
      </p:ext>
    </p:extLst>
  </p:cSld>
  <p:clrMap bg1="lt1" tx1="dk1" bg2="lt2" tx2="dk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Lst>
  <p:transition>
    <p:fade/>
  </p:transition>
  <p:timing>
    <p:tnLst>
      <p:par>
        <p:cTn id="1" dur="indefinite" restart="never" nodeType="tmRoot"/>
      </p:par>
    </p:tnLst>
  </p:timing>
  <p:hf hdr="0" dt="0"/>
  <p:txStyles>
    <p:titleStyle>
      <a:lvl1pPr algn="l" defTabSz="932706"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469610" indent="-469610" algn="l" defTabSz="932706" rtl="0" eaLnBrk="1" latinLnBrk="0" hangingPunct="1">
        <a:lnSpc>
          <a:spcPct val="150000"/>
        </a:lnSpc>
        <a:spcBef>
          <a:spcPct val="20000"/>
        </a:spcBef>
        <a:buClr>
          <a:srgbClr val="EE700C"/>
        </a:buClr>
        <a:buSzPct val="90000"/>
        <a:buFont typeface="Arial" pitchFamily="34" charset="0"/>
        <a:buChar char="•"/>
        <a:defRPr sz="2448" kern="1200">
          <a:solidFill>
            <a:schemeClr val="tx1">
              <a:lumMod val="75000"/>
              <a:lumOff val="25000"/>
              <a:alpha val="99000"/>
            </a:schemeClr>
          </a:solidFill>
          <a:latin typeface="+mn-lt"/>
          <a:ea typeface="+mn-ea"/>
          <a:cs typeface="+mn-cs"/>
        </a:defRPr>
      </a:lvl1pPr>
      <a:lvl2pPr marL="872829" indent="-403219" algn="l" defTabSz="932706" rtl="0" eaLnBrk="1" latinLnBrk="0" hangingPunct="1">
        <a:lnSpc>
          <a:spcPct val="150000"/>
        </a:lnSpc>
        <a:spcBef>
          <a:spcPct val="20000"/>
        </a:spcBef>
        <a:buClr>
          <a:srgbClr val="EE700C"/>
        </a:buClr>
        <a:buSzPct val="90000"/>
        <a:buFont typeface="Arial" pitchFamily="34" charset="0"/>
        <a:buChar char="•"/>
        <a:defRPr sz="2040" kern="1200">
          <a:solidFill>
            <a:schemeClr val="tx1">
              <a:lumMod val="75000"/>
              <a:lumOff val="25000"/>
              <a:alpha val="99000"/>
            </a:schemeClr>
          </a:solidFill>
          <a:latin typeface="+mn-lt"/>
          <a:ea typeface="+mn-ea"/>
          <a:cs typeface="+mn-cs"/>
        </a:defRPr>
      </a:lvl2pPr>
      <a:lvl3pPr marL="1284143" indent="-411314" algn="l" defTabSz="932706" rtl="0" eaLnBrk="1" latinLnBrk="0" hangingPunct="1">
        <a:lnSpc>
          <a:spcPct val="150000"/>
        </a:lnSpc>
        <a:spcBef>
          <a:spcPct val="20000"/>
        </a:spcBef>
        <a:buClr>
          <a:srgbClr val="EE700C"/>
        </a:buClr>
        <a:buSzPct val="90000"/>
        <a:buFont typeface="Arial" pitchFamily="34" charset="0"/>
        <a:buChar char="•"/>
        <a:defRPr sz="1904" kern="1200">
          <a:solidFill>
            <a:schemeClr val="tx1">
              <a:lumMod val="75000"/>
              <a:lumOff val="25000"/>
              <a:alpha val="99000"/>
            </a:schemeClr>
          </a:solidFill>
          <a:latin typeface="+mn-lt"/>
          <a:ea typeface="+mn-ea"/>
          <a:cs typeface="+mn-cs"/>
        </a:defRPr>
      </a:lvl3pPr>
      <a:lvl4pPr marL="1637160" indent="-353018"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4pPr>
      <a:lvl5pPr marL="1980462" indent="-343301"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5pPr>
      <a:lvl6pPr marL="2564943"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296"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649"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002"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06" rtl="0" eaLnBrk="1" latinLnBrk="0" hangingPunct="1">
        <a:defRPr sz="1904" kern="1200">
          <a:solidFill>
            <a:schemeClr val="tx1"/>
          </a:solidFill>
          <a:latin typeface="+mn-lt"/>
          <a:ea typeface="+mn-ea"/>
          <a:cs typeface="+mn-cs"/>
        </a:defRPr>
      </a:lvl1pPr>
      <a:lvl2pPr marL="466353" algn="l" defTabSz="932706" rtl="0" eaLnBrk="1" latinLnBrk="0" hangingPunct="1">
        <a:defRPr sz="1904" kern="1200">
          <a:solidFill>
            <a:schemeClr val="tx1"/>
          </a:solidFill>
          <a:latin typeface="+mn-lt"/>
          <a:ea typeface="+mn-ea"/>
          <a:cs typeface="+mn-cs"/>
        </a:defRPr>
      </a:lvl2pPr>
      <a:lvl3pPr marL="932706" algn="l" defTabSz="932706" rtl="0" eaLnBrk="1" latinLnBrk="0" hangingPunct="1">
        <a:defRPr sz="1904" kern="1200">
          <a:solidFill>
            <a:schemeClr val="tx1"/>
          </a:solidFill>
          <a:latin typeface="+mn-lt"/>
          <a:ea typeface="+mn-ea"/>
          <a:cs typeface="+mn-cs"/>
        </a:defRPr>
      </a:lvl3pPr>
      <a:lvl4pPr marL="1399060" algn="l" defTabSz="932706" rtl="0" eaLnBrk="1" latinLnBrk="0" hangingPunct="1">
        <a:defRPr sz="1904" kern="1200">
          <a:solidFill>
            <a:schemeClr val="tx1"/>
          </a:solidFill>
          <a:latin typeface="+mn-lt"/>
          <a:ea typeface="+mn-ea"/>
          <a:cs typeface="+mn-cs"/>
        </a:defRPr>
      </a:lvl4pPr>
      <a:lvl5pPr marL="1865413" algn="l" defTabSz="932706" rtl="0" eaLnBrk="1" latinLnBrk="0" hangingPunct="1">
        <a:defRPr sz="1904" kern="1200">
          <a:solidFill>
            <a:schemeClr val="tx1"/>
          </a:solidFill>
          <a:latin typeface="+mn-lt"/>
          <a:ea typeface="+mn-ea"/>
          <a:cs typeface="+mn-cs"/>
        </a:defRPr>
      </a:lvl5pPr>
      <a:lvl6pPr marL="2331766" algn="l" defTabSz="932706" rtl="0" eaLnBrk="1" latinLnBrk="0" hangingPunct="1">
        <a:defRPr sz="1904" kern="1200">
          <a:solidFill>
            <a:schemeClr val="tx1"/>
          </a:solidFill>
          <a:latin typeface="+mn-lt"/>
          <a:ea typeface="+mn-ea"/>
          <a:cs typeface="+mn-cs"/>
        </a:defRPr>
      </a:lvl6pPr>
      <a:lvl7pPr marL="2798119" algn="l" defTabSz="932706" rtl="0" eaLnBrk="1" latinLnBrk="0" hangingPunct="1">
        <a:defRPr sz="1904" kern="1200">
          <a:solidFill>
            <a:schemeClr val="tx1"/>
          </a:solidFill>
          <a:latin typeface="+mn-lt"/>
          <a:ea typeface="+mn-ea"/>
          <a:cs typeface="+mn-cs"/>
        </a:defRPr>
      </a:lvl7pPr>
      <a:lvl8pPr marL="3264473" algn="l" defTabSz="932706" rtl="0" eaLnBrk="1" latinLnBrk="0" hangingPunct="1">
        <a:defRPr sz="1904" kern="1200">
          <a:solidFill>
            <a:schemeClr val="tx1"/>
          </a:solidFill>
          <a:latin typeface="+mn-lt"/>
          <a:ea typeface="+mn-ea"/>
          <a:cs typeface="+mn-cs"/>
        </a:defRPr>
      </a:lvl8pPr>
      <a:lvl9pPr marL="3730826" algn="l" defTabSz="932706" rtl="0" eaLnBrk="1" latinLnBrk="0" hangingPunct="1">
        <a:defRPr sz="190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5518" y="200235"/>
            <a:ext cx="11375537" cy="1186802"/>
          </a:xfrm>
          <a:prstGeom prst="rect">
            <a:avLst/>
          </a:prstGeom>
        </p:spPr>
        <p:txBody>
          <a:bodyPr vert="horz" wrap="square" lIns="0" tIns="0" rIns="0" bIns="0" rtlCol="0" anchor="b" anchorCtr="0">
            <a:noAutofit/>
          </a:bodyPr>
          <a:lstStyle/>
          <a:p>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title</a:t>
            </a:r>
            <a:r>
              <a:rPr lang="pt-PT" noProof="0" dirty="0" smtClean="0"/>
              <a:t> </a:t>
            </a:r>
            <a:r>
              <a:rPr lang="pt-PT" noProof="0" dirty="0" err="1" smtClean="0"/>
              <a:t>style</a:t>
            </a:r>
            <a:endParaRPr lang="pt-PT" noProof="0" dirty="0"/>
          </a:p>
        </p:txBody>
      </p:sp>
      <p:sp>
        <p:nvSpPr>
          <p:cNvPr id="3" name="Text Placeholder 2"/>
          <p:cNvSpPr>
            <a:spLocks noGrp="1"/>
          </p:cNvSpPr>
          <p:nvPr>
            <p:ph type="body" idx="1"/>
          </p:nvPr>
        </p:nvSpPr>
        <p:spPr>
          <a:xfrm>
            <a:off x="617474" y="1718009"/>
            <a:ext cx="11375535" cy="4680686"/>
          </a:xfrm>
          <a:prstGeom prst="rect">
            <a:avLst/>
          </a:prstGeom>
        </p:spPr>
        <p:txBody>
          <a:bodyPr vert="horz" wrap="square" lIns="0" tIns="0" rIns="0" bIns="0" rtlCol="0">
            <a:normAutofit/>
          </a:bodyPr>
          <a:lstStyle/>
          <a:p>
            <a:pPr lvl="0"/>
            <a:r>
              <a:rPr lang="pt-PT" noProof="0" dirty="0" err="1" smtClean="0"/>
              <a:t>Click</a:t>
            </a:r>
            <a:r>
              <a:rPr lang="pt-PT" noProof="0" dirty="0" smtClean="0"/>
              <a:t> to </a:t>
            </a:r>
            <a:r>
              <a:rPr lang="pt-PT" noProof="0" dirty="0" err="1" smtClean="0"/>
              <a:t>edit</a:t>
            </a:r>
            <a:r>
              <a:rPr lang="pt-PT" noProof="0" dirty="0" smtClean="0"/>
              <a:t> </a:t>
            </a:r>
            <a:r>
              <a:rPr lang="pt-PT" noProof="0" dirty="0" err="1" smtClean="0"/>
              <a:t>Master</a:t>
            </a:r>
            <a:r>
              <a:rPr lang="pt-PT" noProof="0" dirty="0" smtClean="0"/>
              <a:t> </a:t>
            </a:r>
            <a:r>
              <a:rPr lang="pt-PT" noProof="0" dirty="0" err="1" smtClean="0"/>
              <a:t>text</a:t>
            </a:r>
            <a:r>
              <a:rPr lang="pt-PT" noProof="0" dirty="0" smtClean="0"/>
              <a:t> </a:t>
            </a:r>
            <a:r>
              <a:rPr lang="pt-PT" noProof="0" dirty="0" err="1" smtClean="0"/>
              <a:t>styles</a:t>
            </a:r>
            <a:endParaRPr lang="pt-PT" noProof="0" dirty="0" smtClean="0"/>
          </a:p>
          <a:p>
            <a:pPr lvl="1"/>
            <a:r>
              <a:rPr lang="pt-PT" noProof="0" dirty="0" err="1" smtClean="0"/>
              <a:t>Second</a:t>
            </a:r>
            <a:r>
              <a:rPr lang="pt-PT" noProof="0" dirty="0" smtClean="0"/>
              <a:t> </a:t>
            </a:r>
            <a:r>
              <a:rPr lang="pt-PT" noProof="0" dirty="0" err="1" smtClean="0"/>
              <a:t>level</a:t>
            </a:r>
            <a:endParaRPr lang="pt-PT" noProof="0" dirty="0" smtClean="0"/>
          </a:p>
          <a:p>
            <a:pPr lvl="2"/>
            <a:r>
              <a:rPr lang="pt-PT" noProof="0" dirty="0" err="1" smtClean="0"/>
              <a:t>Third</a:t>
            </a:r>
            <a:r>
              <a:rPr lang="pt-PT" noProof="0" dirty="0" smtClean="0"/>
              <a:t> </a:t>
            </a:r>
            <a:r>
              <a:rPr lang="pt-PT" noProof="0" dirty="0" err="1" smtClean="0"/>
              <a:t>level</a:t>
            </a:r>
            <a:endParaRPr lang="pt-PT" noProof="0" dirty="0" smtClean="0"/>
          </a:p>
          <a:p>
            <a:pPr lvl="3"/>
            <a:r>
              <a:rPr lang="pt-PT" noProof="0" dirty="0" err="1" smtClean="0"/>
              <a:t>Fourth</a:t>
            </a:r>
            <a:r>
              <a:rPr lang="pt-PT" noProof="0" dirty="0" smtClean="0"/>
              <a:t> </a:t>
            </a:r>
            <a:r>
              <a:rPr lang="pt-PT" noProof="0" dirty="0" err="1" smtClean="0"/>
              <a:t>level</a:t>
            </a:r>
            <a:endParaRPr lang="pt-PT" noProof="0" dirty="0" smtClean="0"/>
          </a:p>
          <a:p>
            <a:pPr lvl="4"/>
            <a:r>
              <a:rPr lang="pt-PT" noProof="0" dirty="0" err="1" smtClean="0"/>
              <a:t>Fifth</a:t>
            </a:r>
            <a:r>
              <a:rPr lang="pt-PT" noProof="0" dirty="0" smtClean="0"/>
              <a:t> </a:t>
            </a:r>
            <a:r>
              <a:rPr lang="pt-PT" noProof="0" dirty="0" err="1" smtClean="0"/>
              <a:t>level</a:t>
            </a:r>
            <a:endParaRPr lang="pt-PT" noProof="0" dirty="0"/>
          </a:p>
        </p:txBody>
      </p:sp>
      <p:sp>
        <p:nvSpPr>
          <p:cNvPr id="4" name="Date Placeholder 3"/>
          <p:cNvSpPr>
            <a:spLocks noGrp="1"/>
          </p:cNvSpPr>
          <p:nvPr>
            <p:ph type="dt" sz="half" idx="2"/>
          </p:nvPr>
        </p:nvSpPr>
        <p:spPr>
          <a:xfrm>
            <a:off x="725461"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DA97B450-6A9F-4603-BB85-9F7704CBB83E}" type="datetime1">
              <a:rPr lang="pt-PT" smtClean="0">
                <a:solidFill>
                  <a:srgbClr val="292929">
                    <a:lumMod val="75000"/>
                    <a:lumOff val="25000"/>
                  </a:srgbClr>
                </a:solidFill>
              </a:rPr>
              <a:pPr defTabSz="1243493"/>
              <a:t>23/10/2015</a:t>
            </a:fld>
            <a:endParaRPr lang="pt-PT" dirty="0">
              <a:solidFill>
                <a:srgbClr val="292929">
                  <a:lumMod val="75000"/>
                  <a:lumOff val="25000"/>
                </a:srgbClr>
              </a:solidFill>
            </a:endParaRPr>
          </a:p>
        </p:txBody>
      </p:sp>
      <p:sp>
        <p:nvSpPr>
          <p:cNvPr id="5" name="Footer Placeholder 4"/>
          <p:cNvSpPr>
            <a:spLocks noGrp="1"/>
          </p:cNvSpPr>
          <p:nvPr>
            <p:ph type="ftr" sz="quarter" idx="3"/>
          </p:nvPr>
        </p:nvSpPr>
        <p:spPr>
          <a:xfrm>
            <a:off x="4352766" y="6648037"/>
            <a:ext cx="3938217" cy="372394"/>
          </a:xfrm>
          <a:prstGeom prst="rect">
            <a:avLst/>
          </a:prstGeom>
        </p:spPr>
        <p:txBody>
          <a:bodyPr anchor="b"/>
          <a:lstStyle>
            <a:lvl1pPr algn="ctr">
              <a:defRPr sz="1088">
                <a:solidFill>
                  <a:schemeClr val="tx1">
                    <a:lumMod val="75000"/>
                    <a:lumOff val="25000"/>
                  </a:schemeClr>
                </a:solidFill>
              </a:defRPr>
            </a:lvl1pPr>
          </a:lstStyle>
          <a:p>
            <a:pPr defTabSz="1243493"/>
            <a:r>
              <a:rPr lang="pt-PT" smtClean="0">
                <a:solidFill>
                  <a:srgbClr val="292929">
                    <a:lumMod val="75000"/>
                    <a:lumOff val="25000"/>
                  </a:srgbClr>
                </a:solidFill>
              </a:rPr>
              <a:t>www.devscope.net</a:t>
            </a:r>
            <a:endParaRPr lang="pt-PT">
              <a:solidFill>
                <a:srgbClr val="292929">
                  <a:lumMod val="75000"/>
                  <a:lumOff val="25000"/>
                </a:srgbClr>
              </a:solidFill>
            </a:endParaRPr>
          </a:p>
        </p:txBody>
      </p:sp>
      <p:sp>
        <p:nvSpPr>
          <p:cNvPr id="6" name="Slide Number Placeholder 5"/>
          <p:cNvSpPr>
            <a:spLocks noGrp="1"/>
          </p:cNvSpPr>
          <p:nvPr>
            <p:ph type="sldNum" sz="quarter" idx="4"/>
          </p:nvPr>
        </p:nvSpPr>
        <p:spPr>
          <a:xfrm>
            <a:off x="9016444"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406BA5C3-4A3D-4FA7-8EA0-AB15012EA744}" type="slidenum">
              <a:rPr lang="pt-PT" smtClean="0">
                <a:solidFill>
                  <a:srgbClr val="292929">
                    <a:lumMod val="75000"/>
                    <a:lumOff val="25000"/>
                  </a:srgbClr>
                </a:solidFill>
              </a:rPr>
              <a:pPr defTabSz="1243493"/>
              <a:t>‹#›</a:t>
            </a:fld>
            <a:endParaRPr lang="pt-PT">
              <a:solidFill>
                <a:srgbClr val="292929">
                  <a:lumMod val="75000"/>
                  <a:lumOff val="25000"/>
                </a:srgbClr>
              </a:solidFill>
            </a:endParaRPr>
          </a:p>
        </p:txBody>
      </p:sp>
    </p:spTree>
    <p:extLst>
      <p:ext uri="{BB962C8B-B14F-4D97-AF65-F5344CB8AC3E}">
        <p14:creationId xmlns:p14="http://schemas.microsoft.com/office/powerpoint/2010/main" val="2772212065"/>
      </p:ext>
    </p:extLst>
  </p:cSld>
  <p:clrMap bg1="lt1" tx1="dk1" bg2="lt2" tx2="dk2" accent1="accent1" accent2="accent2" accent3="accent3" accent4="accent4" accent5="accent5" accent6="accent6" hlink="hlink" folHlink="folHlink"/>
  <p:sldLayoutIdLst>
    <p:sldLayoutId id="2147484221" r:id="rId1"/>
    <p:sldLayoutId id="2147484222" r:id="rId2"/>
    <p:sldLayoutId id="2147484223" r:id="rId3"/>
    <p:sldLayoutId id="2147484224" r:id="rId4"/>
    <p:sldLayoutId id="2147484225" r:id="rId5"/>
    <p:sldLayoutId id="2147484226" r:id="rId6"/>
    <p:sldLayoutId id="2147484227" r:id="rId7"/>
    <p:sldLayoutId id="2147484228" r:id="rId8"/>
    <p:sldLayoutId id="2147484229" r:id="rId9"/>
  </p:sldLayoutIdLst>
  <p:transition>
    <p:fade/>
  </p:transition>
  <p:timing>
    <p:tnLst>
      <p:par>
        <p:cTn id="1" dur="indefinite" restart="never" nodeType="tmRoot"/>
      </p:par>
    </p:tnLst>
  </p:timing>
  <p:hf hdr="0" dt="0"/>
  <p:txStyles>
    <p:titleStyle>
      <a:lvl1pPr algn="l" defTabSz="932706"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469610" indent="-469610" algn="l" defTabSz="932706" rtl="0" eaLnBrk="1" latinLnBrk="0" hangingPunct="1">
        <a:lnSpc>
          <a:spcPct val="150000"/>
        </a:lnSpc>
        <a:spcBef>
          <a:spcPct val="20000"/>
        </a:spcBef>
        <a:buClr>
          <a:srgbClr val="EE700C"/>
        </a:buClr>
        <a:buSzPct val="90000"/>
        <a:buFont typeface="Arial" pitchFamily="34" charset="0"/>
        <a:buChar char="•"/>
        <a:defRPr sz="2448" kern="1200">
          <a:solidFill>
            <a:schemeClr val="tx1">
              <a:lumMod val="75000"/>
              <a:lumOff val="25000"/>
              <a:alpha val="99000"/>
            </a:schemeClr>
          </a:solidFill>
          <a:latin typeface="+mn-lt"/>
          <a:ea typeface="+mn-ea"/>
          <a:cs typeface="+mn-cs"/>
        </a:defRPr>
      </a:lvl1pPr>
      <a:lvl2pPr marL="872829" indent="-403219" algn="l" defTabSz="932706" rtl="0" eaLnBrk="1" latinLnBrk="0" hangingPunct="1">
        <a:lnSpc>
          <a:spcPct val="150000"/>
        </a:lnSpc>
        <a:spcBef>
          <a:spcPct val="20000"/>
        </a:spcBef>
        <a:buClr>
          <a:srgbClr val="EE700C"/>
        </a:buClr>
        <a:buSzPct val="90000"/>
        <a:buFont typeface="Arial" pitchFamily="34" charset="0"/>
        <a:buChar char="•"/>
        <a:defRPr sz="2040" kern="1200">
          <a:solidFill>
            <a:schemeClr val="tx1">
              <a:lumMod val="75000"/>
              <a:lumOff val="25000"/>
              <a:alpha val="99000"/>
            </a:schemeClr>
          </a:solidFill>
          <a:latin typeface="+mn-lt"/>
          <a:ea typeface="+mn-ea"/>
          <a:cs typeface="+mn-cs"/>
        </a:defRPr>
      </a:lvl2pPr>
      <a:lvl3pPr marL="1284143" indent="-411314" algn="l" defTabSz="932706" rtl="0" eaLnBrk="1" latinLnBrk="0" hangingPunct="1">
        <a:lnSpc>
          <a:spcPct val="150000"/>
        </a:lnSpc>
        <a:spcBef>
          <a:spcPct val="20000"/>
        </a:spcBef>
        <a:buClr>
          <a:srgbClr val="EE700C"/>
        </a:buClr>
        <a:buSzPct val="90000"/>
        <a:buFont typeface="Arial" pitchFamily="34" charset="0"/>
        <a:buChar char="•"/>
        <a:defRPr sz="1904" kern="1200">
          <a:solidFill>
            <a:schemeClr val="tx1">
              <a:lumMod val="75000"/>
              <a:lumOff val="25000"/>
              <a:alpha val="99000"/>
            </a:schemeClr>
          </a:solidFill>
          <a:latin typeface="+mn-lt"/>
          <a:ea typeface="+mn-ea"/>
          <a:cs typeface="+mn-cs"/>
        </a:defRPr>
      </a:lvl3pPr>
      <a:lvl4pPr marL="1637160" indent="-353018"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4pPr>
      <a:lvl5pPr marL="1980462" indent="-343301"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5pPr>
      <a:lvl6pPr marL="2564943"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296"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649"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002"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06" rtl="0" eaLnBrk="1" latinLnBrk="0" hangingPunct="1">
        <a:defRPr sz="1904" kern="1200">
          <a:solidFill>
            <a:schemeClr val="tx1"/>
          </a:solidFill>
          <a:latin typeface="+mn-lt"/>
          <a:ea typeface="+mn-ea"/>
          <a:cs typeface="+mn-cs"/>
        </a:defRPr>
      </a:lvl1pPr>
      <a:lvl2pPr marL="466353" algn="l" defTabSz="932706" rtl="0" eaLnBrk="1" latinLnBrk="0" hangingPunct="1">
        <a:defRPr sz="1904" kern="1200">
          <a:solidFill>
            <a:schemeClr val="tx1"/>
          </a:solidFill>
          <a:latin typeface="+mn-lt"/>
          <a:ea typeface="+mn-ea"/>
          <a:cs typeface="+mn-cs"/>
        </a:defRPr>
      </a:lvl2pPr>
      <a:lvl3pPr marL="932706" algn="l" defTabSz="932706" rtl="0" eaLnBrk="1" latinLnBrk="0" hangingPunct="1">
        <a:defRPr sz="1904" kern="1200">
          <a:solidFill>
            <a:schemeClr val="tx1"/>
          </a:solidFill>
          <a:latin typeface="+mn-lt"/>
          <a:ea typeface="+mn-ea"/>
          <a:cs typeface="+mn-cs"/>
        </a:defRPr>
      </a:lvl3pPr>
      <a:lvl4pPr marL="1399060" algn="l" defTabSz="932706" rtl="0" eaLnBrk="1" latinLnBrk="0" hangingPunct="1">
        <a:defRPr sz="1904" kern="1200">
          <a:solidFill>
            <a:schemeClr val="tx1"/>
          </a:solidFill>
          <a:latin typeface="+mn-lt"/>
          <a:ea typeface="+mn-ea"/>
          <a:cs typeface="+mn-cs"/>
        </a:defRPr>
      </a:lvl4pPr>
      <a:lvl5pPr marL="1865413" algn="l" defTabSz="932706" rtl="0" eaLnBrk="1" latinLnBrk="0" hangingPunct="1">
        <a:defRPr sz="1904" kern="1200">
          <a:solidFill>
            <a:schemeClr val="tx1"/>
          </a:solidFill>
          <a:latin typeface="+mn-lt"/>
          <a:ea typeface="+mn-ea"/>
          <a:cs typeface="+mn-cs"/>
        </a:defRPr>
      </a:lvl5pPr>
      <a:lvl6pPr marL="2331766" algn="l" defTabSz="932706" rtl="0" eaLnBrk="1" latinLnBrk="0" hangingPunct="1">
        <a:defRPr sz="1904" kern="1200">
          <a:solidFill>
            <a:schemeClr val="tx1"/>
          </a:solidFill>
          <a:latin typeface="+mn-lt"/>
          <a:ea typeface="+mn-ea"/>
          <a:cs typeface="+mn-cs"/>
        </a:defRPr>
      </a:lvl6pPr>
      <a:lvl7pPr marL="2798119" algn="l" defTabSz="932706" rtl="0" eaLnBrk="1" latinLnBrk="0" hangingPunct="1">
        <a:defRPr sz="1904" kern="1200">
          <a:solidFill>
            <a:schemeClr val="tx1"/>
          </a:solidFill>
          <a:latin typeface="+mn-lt"/>
          <a:ea typeface="+mn-ea"/>
          <a:cs typeface="+mn-cs"/>
        </a:defRPr>
      </a:lvl7pPr>
      <a:lvl8pPr marL="3264473" algn="l" defTabSz="932706" rtl="0" eaLnBrk="1" latinLnBrk="0" hangingPunct="1">
        <a:defRPr sz="1904" kern="1200">
          <a:solidFill>
            <a:schemeClr val="tx1"/>
          </a:solidFill>
          <a:latin typeface="+mn-lt"/>
          <a:ea typeface="+mn-ea"/>
          <a:cs typeface="+mn-cs"/>
        </a:defRPr>
      </a:lvl8pPr>
      <a:lvl9pPr marL="3730826" algn="l" defTabSz="932706" rtl="0" eaLnBrk="1" latinLnBrk="0" hangingPunct="1">
        <a:defRPr sz="190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7.png"/><Relationship Id="rId7" Type="http://schemas.openxmlformats.org/officeDocument/2006/relationships/hyperlink" Target="http://www.devscope.net/" TargetMode="External"/><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image" Target="../media/image50.jp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1.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5.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35.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wmf"/><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4.emf"/><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8.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37.xml"/><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38.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9.xml"/><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1" y="2123898"/>
            <a:ext cx="7316789" cy="2093443"/>
          </a:xfrm>
        </p:spPr>
        <p:txBody>
          <a:bodyPr/>
          <a:lstStyle/>
          <a:p>
            <a:r>
              <a:rPr lang="en-US" sz="4800" dirty="0"/>
              <a:t>BizTalk </a:t>
            </a:r>
            <a:r>
              <a:rPr lang="en-US" sz="4800" dirty="0" smtClean="0"/>
              <a:t>&amp; SQL Together</a:t>
            </a:r>
            <a:br>
              <a:rPr lang="en-US" sz="4800" dirty="0" smtClean="0"/>
            </a:br>
            <a:r>
              <a:rPr lang="en-US" sz="4800" dirty="0" smtClean="0"/>
              <a:t>For Developers &amp; Admins</a:t>
            </a:r>
            <a:endParaRPr lang="pt-PT" sz="4800" dirty="0"/>
          </a:p>
        </p:txBody>
      </p:sp>
      <p:sp>
        <p:nvSpPr>
          <p:cNvPr id="3" name="Text Placeholder 2"/>
          <p:cNvSpPr>
            <a:spLocks noGrp="1"/>
          </p:cNvSpPr>
          <p:nvPr>
            <p:ph type="body" sz="quarter" idx="14"/>
          </p:nvPr>
        </p:nvSpPr>
        <p:spPr>
          <a:xfrm>
            <a:off x="274701" y="3785294"/>
            <a:ext cx="7316788" cy="1418708"/>
          </a:xfrm>
        </p:spPr>
        <p:txBody>
          <a:bodyPr/>
          <a:lstStyle/>
          <a:p>
            <a:r>
              <a:rPr lang="en-US" sz="2800" b="1" dirty="0" smtClean="0"/>
              <a:t>Sandro </a:t>
            </a:r>
            <a:r>
              <a:rPr lang="en-US" sz="2800" b="1" dirty="0"/>
              <a:t>Pereira</a:t>
            </a:r>
          </a:p>
          <a:p>
            <a:r>
              <a:rPr lang="en-US" sz="2800" dirty="0"/>
              <a:t>Senior Software Developer </a:t>
            </a:r>
          </a:p>
          <a:p>
            <a:r>
              <a:rPr lang="en-US" sz="2800" dirty="0"/>
              <a:t>Microsoft Integration MVP</a:t>
            </a:r>
          </a:p>
          <a:p>
            <a:endParaRPr lang="pt-PT" dirty="0"/>
          </a:p>
        </p:txBody>
      </p:sp>
      <p:sp>
        <p:nvSpPr>
          <p:cNvPr id="5" name="Title 1"/>
          <p:cNvSpPr txBox="1">
            <a:spLocks/>
          </p:cNvSpPr>
          <p:nvPr/>
        </p:nvSpPr>
        <p:spPr>
          <a:xfrm>
            <a:off x="274701" y="256902"/>
            <a:ext cx="11704176" cy="57606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PT" sz="4800" b="1" smtClean="0">
                <a:solidFill>
                  <a:schemeClr val="bg1"/>
                </a:solidFill>
              </a:rPr>
              <a:t>SQLSaturday#429 Porto 2015</a:t>
            </a:r>
            <a:endParaRPr lang="pt-PT" sz="4800" b="1" dirty="0">
              <a:solidFill>
                <a:schemeClr val="bg1"/>
              </a:solidFill>
            </a:endParaRPr>
          </a:p>
        </p:txBody>
      </p:sp>
    </p:spTree>
    <p:extLst>
      <p:ext uri="{BB962C8B-B14F-4D97-AF65-F5344CB8AC3E}">
        <p14:creationId xmlns:p14="http://schemas.microsoft.com/office/powerpoint/2010/main" val="113088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6000" dirty="0"/>
              <a:t>BizTalk &amp; SQL Together for Admins</a:t>
            </a:r>
          </a:p>
        </p:txBody>
      </p:sp>
      <p:sp>
        <p:nvSpPr>
          <p:cNvPr id="5" name="Subtitle 6"/>
          <p:cNvSpPr txBox="1">
            <a:spLocks/>
          </p:cNvSpPr>
          <p:nvPr/>
        </p:nvSpPr>
        <p:spPr>
          <a:xfrm>
            <a:off x="385589" y="3425254"/>
            <a:ext cx="10726068" cy="27228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What is most common </a:t>
            </a:r>
            <a:r>
              <a:rPr lang="en-US" sz="2400" dirty="0" smtClean="0"/>
              <a:t>that Admins </a:t>
            </a:r>
            <a:r>
              <a:rPr lang="en-US" sz="2400" dirty="0"/>
              <a:t>forget</a:t>
            </a:r>
            <a:r>
              <a:rPr lang="en-US" sz="2400" dirty="0" smtClean="0"/>
              <a:t>?</a:t>
            </a:r>
          </a:p>
          <a:p>
            <a:pPr marL="0" indent="0">
              <a:buNone/>
            </a:pPr>
            <a:r>
              <a:rPr lang="en-US" sz="2400" dirty="0"/>
              <a:t>What you need to be aware and </a:t>
            </a:r>
            <a:r>
              <a:rPr lang="en-US" sz="2400" dirty="0" smtClean="0"/>
              <a:t>some of the best practices.</a:t>
            </a:r>
            <a:endParaRPr lang="en-US" sz="2400" dirty="0"/>
          </a:p>
        </p:txBody>
      </p:sp>
    </p:spTree>
    <p:extLst>
      <p:ext uri="{BB962C8B-B14F-4D97-AF65-F5344CB8AC3E}">
        <p14:creationId xmlns:p14="http://schemas.microsoft.com/office/powerpoint/2010/main" val="104020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Sylinder 1"/>
          <p:cNvSpPr txBox="1"/>
          <p:nvPr/>
        </p:nvSpPr>
        <p:spPr>
          <a:xfrm>
            <a:off x="673621" y="2518533"/>
            <a:ext cx="11089232" cy="1957459"/>
          </a:xfrm>
          <a:prstGeom prst="rect">
            <a:avLst/>
          </a:prstGeom>
          <a:noFill/>
        </p:spPr>
        <p:txBody>
          <a:bodyPr wrap="square" lIns="182880" tIns="146304" rIns="182880" bIns="146304" rtlCol="0">
            <a:spAutoFit/>
          </a:bodyPr>
          <a:lstStyle/>
          <a:p>
            <a:pPr algn="ctr">
              <a:lnSpc>
                <a:spcPct val="90000"/>
              </a:lnSpc>
            </a:pPr>
            <a:r>
              <a:rPr lang="en-US" sz="6000" dirty="0" smtClean="0">
                <a:gradFill>
                  <a:gsLst>
                    <a:gs pos="2917">
                      <a:schemeClr val="tx1"/>
                    </a:gs>
                    <a:gs pos="30000">
                      <a:schemeClr val="tx1"/>
                    </a:gs>
                  </a:gsLst>
                  <a:lin ang="5400000" scaled="0"/>
                </a:gradFill>
              </a:rPr>
              <a:t>It backs up the database</a:t>
            </a:r>
          </a:p>
          <a:p>
            <a:pPr algn="ctr">
              <a:lnSpc>
                <a:spcPct val="90000"/>
              </a:lnSpc>
            </a:pPr>
            <a:r>
              <a:rPr lang="en-US" sz="6000" dirty="0" smtClean="0">
                <a:gradFill>
                  <a:gsLst>
                    <a:gs pos="2917">
                      <a:schemeClr val="tx1"/>
                    </a:gs>
                    <a:gs pos="30000">
                      <a:schemeClr val="tx1"/>
                    </a:gs>
                  </a:gsLst>
                  <a:lin ang="5400000" scaled="0"/>
                </a:gradFill>
              </a:rPr>
              <a:t>And clean the junk in the trunk!</a:t>
            </a:r>
          </a:p>
        </p:txBody>
      </p:sp>
      <p:sp>
        <p:nvSpPr>
          <p:cNvPr id="3" name="TekstSylinder 1"/>
          <p:cNvSpPr txBox="1"/>
          <p:nvPr/>
        </p:nvSpPr>
        <p:spPr>
          <a:xfrm>
            <a:off x="0" y="328910"/>
            <a:ext cx="12436475" cy="1043363"/>
          </a:xfrm>
          <a:prstGeom prst="rect">
            <a:avLst/>
          </a:prstGeom>
          <a:noFill/>
        </p:spPr>
        <p:txBody>
          <a:bodyPr wrap="square" lIns="182880" tIns="146304" rIns="182880" bIns="146304" rtlCol="0">
            <a:spAutoFit/>
          </a:bodyPr>
          <a:lstStyle/>
          <a:p>
            <a:pPr algn="ctr">
              <a:lnSpc>
                <a:spcPct val="90000"/>
              </a:lnSpc>
            </a:pPr>
            <a:r>
              <a:rPr lang="en-US" sz="5400" dirty="0" smtClean="0">
                <a:gradFill>
                  <a:gsLst>
                    <a:gs pos="2917">
                      <a:schemeClr val="tx1"/>
                    </a:gs>
                    <a:gs pos="30000">
                      <a:schemeClr val="tx1"/>
                    </a:gs>
                  </a:gsLst>
                  <a:lin ang="5400000" scaled="0"/>
                </a:gradFill>
                <a:latin typeface="Segoe UI Light (Headings)"/>
              </a:rPr>
              <a:t>Backup job</a:t>
            </a:r>
          </a:p>
        </p:txBody>
      </p:sp>
    </p:spTree>
    <p:extLst>
      <p:ext uri="{BB962C8B-B14F-4D97-AF65-F5344CB8AC3E}">
        <p14:creationId xmlns:p14="http://schemas.microsoft.com/office/powerpoint/2010/main" val="188682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078" y="1985094"/>
            <a:ext cx="11375537" cy="4824536"/>
          </a:xfrm>
        </p:spPr>
        <p:txBody>
          <a:bodyPr vert="horz" wrap="square" lIns="0" tIns="0" rIns="0" bIns="0" rtlCol="0">
            <a:normAutofit/>
          </a:bodyPr>
          <a:lstStyle/>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Backup </a:t>
            </a:r>
            <a:r>
              <a:rPr lang="en-US" sz="2500" b="0" dirty="0" smtClean="0">
                <a:solidFill>
                  <a:schemeClr val="tx1">
                    <a:lumMod val="75000"/>
                    <a:lumOff val="25000"/>
                    <a:alpha val="99000"/>
                  </a:schemeClr>
                </a:solidFill>
              </a:rPr>
              <a:t>must be done by the </a:t>
            </a:r>
            <a:r>
              <a:rPr lang="en-US" sz="2500" b="0" dirty="0">
                <a:solidFill>
                  <a:schemeClr val="tx1">
                    <a:lumMod val="75000"/>
                    <a:lumOff val="25000"/>
                    <a:alpha val="99000"/>
                  </a:schemeClr>
                </a:solidFill>
              </a:rPr>
              <a:t>SQL job called “</a:t>
            </a:r>
            <a:r>
              <a:rPr lang="en-US" sz="2500" dirty="0">
                <a:solidFill>
                  <a:schemeClr val="tx1">
                    <a:lumMod val="75000"/>
                    <a:lumOff val="25000"/>
                    <a:alpha val="99000"/>
                  </a:schemeClr>
                </a:solidFill>
              </a:rPr>
              <a:t>Backup BizTalk </a:t>
            </a:r>
            <a:r>
              <a:rPr lang="en-US" sz="2500" dirty="0" smtClean="0">
                <a:solidFill>
                  <a:schemeClr val="tx1">
                    <a:lumMod val="75000"/>
                    <a:lumOff val="25000"/>
                    <a:alpha val="99000"/>
                  </a:schemeClr>
                </a:solidFill>
              </a:rPr>
              <a:t>Server</a:t>
            </a:r>
            <a:r>
              <a:rPr lang="en-US" sz="2500" b="0" dirty="0" smtClean="0">
                <a:solidFill>
                  <a:schemeClr val="tx1">
                    <a:lumMod val="75000"/>
                    <a:lumOff val="25000"/>
                    <a:alpha val="99000"/>
                  </a:schemeClr>
                </a:solidFill>
              </a:rPr>
              <a:t>”</a:t>
            </a:r>
          </a:p>
          <a:p>
            <a:pPr marL="561227" lvl="2" indent="-345327" defTabSz="685864">
              <a:buClr>
                <a:srgbClr val="0072C6"/>
              </a:buClr>
              <a:buFont typeface="Wingdings" panose="05000000000000000000" pitchFamily="2" charset="2"/>
              <a:buChar char="§"/>
            </a:pPr>
            <a:r>
              <a:rPr lang="en-US" sz="2100" b="0" dirty="0" smtClean="0">
                <a:solidFill>
                  <a:schemeClr val="tx1">
                    <a:lumMod val="75000"/>
                    <a:lumOff val="25000"/>
                    <a:alpha val="99000"/>
                  </a:schemeClr>
                </a:solidFill>
              </a:rPr>
              <a:t>This is the </a:t>
            </a:r>
            <a:r>
              <a:rPr lang="en-US" sz="2100" b="0" dirty="0">
                <a:solidFill>
                  <a:schemeClr val="tx1">
                    <a:lumMod val="75000"/>
                    <a:lumOff val="25000"/>
                    <a:alpha val="99000"/>
                  </a:schemeClr>
                </a:solidFill>
              </a:rPr>
              <a:t>only supported method by </a:t>
            </a:r>
            <a:r>
              <a:rPr lang="en-US" sz="2100" b="0" dirty="0" smtClean="0">
                <a:solidFill>
                  <a:schemeClr val="tx1">
                    <a:lumMod val="75000"/>
                    <a:lumOff val="25000"/>
                    <a:alpha val="99000"/>
                  </a:schemeClr>
                </a:solidFill>
              </a:rPr>
              <a:t>Microsoft</a:t>
            </a:r>
            <a:endParaRPr lang="en-US" sz="2100" b="0" dirty="0">
              <a:solidFill>
                <a:schemeClr val="tx1">
                  <a:lumMod val="75000"/>
                  <a:lumOff val="25000"/>
                  <a:alpha val="99000"/>
                </a:schemeClr>
              </a:solidFill>
            </a:endParaRPr>
          </a:p>
          <a:p>
            <a:pPr marL="345327" lvl="1" indent="-345327" defTabSz="685864">
              <a:buClr>
                <a:srgbClr val="0072C6"/>
              </a:buClr>
              <a:buFont typeface="Wingdings" panose="05000000000000000000" pitchFamily="2" charset="2"/>
              <a:buChar char="§"/>
            </a:pPr>
            <a:r>
              <a:rPr lang="en-US" sz="2500" b="0" dirty="0" smtClean="0">
                <a:solidFill>
                  <a:schemeClr val="tx1">
                    <a:lumMod val="75000"/>
                    <a:lumOff val="25000"/>
                    <a:alpha val="99000"/>
                  </a:schemeClr>
                </a:solidFill>
              </a:rPr>
              <a:t>The </a:t>
            </a:r>
            <a:r>
              <a:rPr lang="en-US" sz="2500" b="0" dirty="0">
                <a:solidFill>
                  <a:schemeClr val="tx1">
                    <a:lumMod val="75000"/>
                    <a:lumOff val="25000"/>
                    <a:alpha val="99000"/>
                  </a:schemeClr>
                </a:solidFill>
              </a:rPr>
              <a:t>Backup BizTalk Server Job creates </a:t>
            </a:r>
            <a:r>
              <a:rPr lang="en-US" sz="2500" dirty="0">
                <a:solidFill>
                  <a:schemeClr val="tx1">
                    <a:lumMod val="75000"/>
                    <a:lumOff val="25000"/>
                    <a:alpha val="99000"/>
                  </a:schemeClr>
                </a:solidFill>
              </a:rPr>
              <a:t>synchronized backups </a:t>
            </a:r>
            <a:r>
              <a:rPr lang="en-US" sz="2500" b="0" dirty="0">
                <a:solidFill>
                  <a:schemeClr val="tx1">
                    <a:lumMod val="75000"/>
                    <a:lumOff val="25000"/>
                    <a:alpha val="99000"/>
                  </a:schemeClr>
                </a:solidFill>
              </a:rPr>
              <a:t>of all BizTalk Server databases by using full and transaction log backups, in conjunction with a marked </a:t>
            </a:r>
            <a:r>
              <a:rPr lang="en-US" sz="2500" b="0" dirty="0" smtClean="0">
                <a:solidFill>
                  <a:schemeClr val="tx1">
                    <a:lumMod val="75000"/>
                    <a:lumOff val="25000"/>
                    <a:alpha val="99000"/>
                  </a:schemeClr>
                </a:solidFill>
              </a:rPr>
              <a:t>transactions</a:t>
            </a:r>
          </a:p>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Backups can be done only to disk</a:t>
            </a:r>
          </a:p>
          <a:p>
            <a:pPr lvl="1"/>
            <a:endParaRPr lang="en-US" sz="2000" b="0" dirty="0" smtClean="0"/>
          </a:p>
        </p:txBody>
      </p:sp>
      <p:sp>
        <p:nvSpPr>
          <p:cNvPr id="3" name="Title 2"/>
          <p:cNvSpPr>
            <a:spLocks noGrp="1"/>
          </p:cNvSpPr>
          <p:nvPr>
            <p:ph type="title"/>
          </p:nvPr>
        </p:nvSpPr>
        <p:spPr/>
        <p:txBody>
          <a:bodyPr/>
          <a:lstStyle/>
          <a:p>
            <a:r>
              <a:rPr lang="en-US" altLang="pt-PT" dirty="0"/>
              <a:t>Backup Biztalk databases</a:t>
            </a:r>
            <a:endParaRPr lang="en-US" dirty="0"/>
          </a:p>
        </p:txBody>
      </p:sp>
    </p:spTree>
    <p:extLst>
      <p:ext uri="{BB962C8B-B14F-4D97-AF65-F5344CB8AC3E}">
        <p14:creationId xmlns:p14="http://schemas.microsoft.com/office/powerpoint/2010/main" val="210951761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Sylinder 1"/>
          <p:cNvSpPr txBox="1"/>
          <p:nvPr/>
        </p:nvSpPr>
        <p:spPr>
          <a:xfrm>
            <a:off x="817637" y="2601632"/>
            <a:ext cx="10801200" cy="1791260"/>
          </a:xfrm>
          <a:prstGeom prst="rect">
            <a:avLst/>
          </a:prstGeom>
          <a:noFill/>
        </p:spPr>
        <p:txBody>
          <a:bodyPr wrap="square" lIns="182880" tIns="146304" rIns="182880" bIns="146304" rtlCol="0">
            <a:spAutoFit/>
          </a:bodyPr>
          <a:lstStyle/>
          <a:p>
            <a:pPr algn="ctr">
              <a:lnSpc>
                <a:spcPct val="90000"/>
              </a:lnSpc>
            </a:pPr>
            <a:r>
              <a:rPr lang="en-US" sz="5400" dirty="0" smtClean="0">
                <a:gradFill>
                  <a:gsLst>
                    <a:gs pos="2917">
                      <a:schemeClr val="tx1"/>
                    </a:gs>
                    <a:gs pos="30000">
                      <a:schemeClr val="tx1"/>
                    </a:gs>
                  </a:gsLst>
                  <a:lin ang="5400000" scaled="0"/>
                </a:gradFill>
              </a:rPr>
              <a:t>It cleans the tracking database</a:t>
            </a:r>
          </a:p>
          <a:p>
            <a:pPr algn="ctr">
              <a:lnSpc>
                <a:spcPct val="90000"/>
              </a:lnSpc>
            </a:pPr>
            <a:r>
              <a:rPr lang="en-US" sz="5400" dirty="0" smtClean="0">
                <a:gradFill>
                  <a:gsLst>
                    <a:gs pos="2917">
                      <a:schemeClr val="tx1"/>
                    </a:gs>
                    <a:gs pos="30000">
                      <a:schemeClr val="tx1"/>
                    </a:gs>
                  </a:gsLst>
                  <a:lin ang="5400000" scaled="0"/>
                </a:gradFill>
              </a:rPr>
              <a:t>and stores the archive for it</a:t>
            </a:r>
          </a:p>
        </p:txBody>
      </p:sp>
      <p:sp>
        <p:nvSpPr>
          <p:cNvPr id="3" name="TekstSylinder 1"/>
          <p:cNvSpPr txBox="1"/>
          <p:nvPr/>
        </p:nvSpPr>
        <p:spPr>
          <a:xfrm>
            <a:off x="0" y="328910"/>
            <a:ext cx="12436475" cy="1043363"/>
          </a:xfrm>
          <a:prstGeom prst="rect">
            <a:avLst/>
          </a:prstGeom>
          <a:noFill/>
        </p:spPr>
        <p:txBody>
          <a:bodyPr wrap="square" lIns="182880" tIns="146304" rIns="182880" bIns="146304" rtlCol="0">
            <a:spAutoFit/>
          </a:bodyPr>
          <a:lstStyle>
            <a:defPPr>
              <a:defRPr lang="en-US"/>
            </a:defPPr>
            <a:lvl1pPr algn="ctr">
              <a:lnSpc>
                <a:spcPct val="90000"/>
              </a:lnSpc>
              <a:defRPr sz="5400">
                <a:gradFill>
                  <a:gsLst>
                    <a:gs pos="2917">
                      <a:schemeClr val="tx1"/>
                    </a:gs>
                    <a:gs pos="30000">
                      <a:schemeClr val="tx1"/>
                    </a:gs>
                  </a:gsLst>
                  <a:lin ang="5400000" scaled="0"/>
                </a:gradFill>
                <a:latin typeface="Segoe UI Light (Headings)"/>
              </a:defRPr>
            </a:lvl1pPr>
          </a:lstStyle>
          <a:p>
            <a:r>
              <a:rPr lang="en-US" dirty="0" smtClean="0"/>
              <a:t>DTA cleanup</a:t>
            </a:r>
            <a:endParaRPr lang="en-US" dirty="0"/>
          </a:p>
        </p:txBody>
      </p:sp>
    </p:spTree>
    <p:extLst>
      <p:ext uri="{BB962C8B-B14F-4D97-AF65-F5344CB8AC3E}">
        <p14:creationId xmlns:p14="http://schemas.microsoft.com/office/powerpoint/2010/main" val="3631276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Sylinder 1"/>
          <p:cNvSpPr txBox="1"/>
          <p:nvPr/>
        </p:nvSpPr>
        <p:spPr>
          <a:xfrm>
            <a:off x="529605" y="2227684"/>
            <a:ext cx="11377264" cy="2539157"/>
          </a:xfrm>
          <a:prstGeom prst="rect">
            <a:avLst/>
          </a:prstGeom>
          <a:noFill/>
        </p:spPr>
        <p:txBody>
          <a:bodyPr wrap="square" lIns="182880" tIns="146304" rIns="182880" bIns="146304" rtlCol="0">
            <a:spAutoFit/>
          </a:bodyPr>
          <a:lstStyle/>
          <a:p>
            <a:pPr algn="ctr">
              <a:lnSpc>
                <a:spcPct val="90000"/>
              </a:lnSpc>
            </a:pPr>
            <a:r>
              <a:rPr lang="en-US" sz="5400" dirty="0" smtClean="0">
                <a:gradFill>
                  <a:gsLst>
                    <a:gs pos="2917">
                      <a:schemeClr val="tx1"/>
                    </a:gs>
                    <a:gs pos="30000">
                      <a:schemeClr val="tx1"/>
                    </a:gs>
                  </a:gsLst>
                  <a:lin ang="5400000" scaled="0"/>
                </a:gradFill>
              </a:rPr>
              <a:t>All cleanup is done by SQL Jobs</a:t>
            </a:r>
          </a:p>
          <a:p>
            <a:pPr algn="ctr">
              <a:lnSpc>
                <a:spcPct val="90000"/>
              </a:lnSpc>
            </a:pPr>
            <a:r>
              <a:rPr lang="en-US" sz="5400" dirty="0" smtClean="0">
                <a:gradFill>
                  <a:gsLst>
                    <a:gs pos="2917">
                      <a:schemeClr val="tx1"/>
                    </a:gs>
                    <a:gs pos="30000">
                      <a:schemeClr val="tx1"/>
                    </a:gs>
                  </a:gsLst>
                  <a:lin ang="5400000" scaled="0"/>
                </a:gradFill>
              </a:rPr>
              <a:t>If this isn't running, neither will BizTalk</a:t>
            </a:r>
          </a:p>
        </p:txBody>
      </p:sp>
      <p:sp>
        <p:nvSpPr>
          <p:cNvPr id="3" name="TekstSylinder 1"/>
          <p:cNvSpPr txBox="1"/>
          <p:nvPr/>
        </p:nvSpPr>
        <p:spPr>
          <a:xfrm>
            <a:off x="0" y="328910"/>
            <a:ext cx="12436475" cy="1043363"/>
          </a:xfrm>
          <a:prstGeom prst="rect">
            <a:avLst/>
          </a:prstGeom>
          <a:noFill/>
        </p:spPr>
        <p:txBody>
          <a:bodyPr wrap="square" lIns="182880" tIns="146304" rIns="182880" bIns="146304" rtlCol="0">
            <a:spAutoFit/>
          </a:bodyPr>
          <a:lstStyle>
            <a:defPPr>
              <a:defRPr lang="en-US"/>
            </a:defPPr>
            <a:lvl1pPr algn="ctr">
              <a:lnSpc>
                <a:spcPct val="90000"/>
              </a:lnSpc>
              <a:defRPr sz="5400">
                <a:gradFill>
                  <a:gsLst>
                    <a:gs pos="2917">
                      <a:schemeClr val="tx1"/>
                    </a:gs>
                    <a:gs pos="30000">
                      <a:schemeClr val="tx1"/>
                    </a:gs>
                  </a:gsLst>
                  <a:lin ang="5400000" scaled="0"/>
                </a:gradFill>
                <a:latin typeface="Segoe UI Light (Headings)"/>
              </a:defRPr>
            </a:lvl1pPr>
          </a:lstStyle>
          <a:p>
            <a:r>
              <a:rPr lang="nb-NO" dirty="0"/>
              <a:t>SQL Agent</a:t>
            </a:r>
          </a:p>
        </p:txBody>
      </p:sp>
    </p:spTree>
    <p:extLst>
      <p:ext uri="{BB962C8B-B14F-4D97-AF65-F5344CB8AC3E}">
        <p14:creationId xmlns:p14="http://schemas.microsoft.com/office/powerpoint/2010/main" val="147105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Sylinder 1"/>
          <p:cNvSpPr txBox="1"/>
          <p:nvPr/>
        </p:nvSpPr>
        <p:spPr>
          <a:xfrm>
            <a:off x="529605" y="2714114"/>
            <a:ext cx="11377264" cy="2539157"/>
          </a:xfrm>
          <a:prstGeom prst="rect">
            <a:avLst/>
          </a:prstGeom>
          <a:noFill/>
        </p:spPr>
        <p:txBody>
          <a:bodyPr wrap="square" lIns="182880" tIns="146304" rIns="182880" bIns="146304" rtlCol="0">
            <a:spAutoFit/>
          </a:bodyPr>
          <a:lstStyle/>
          <a:p>
            <a:pPr algn="ctr">
              <a:lnSpc>
                <a:spcPct val="90000"/>
              </a:lnSpc>
            </a:pPr>
            <a:r>
              <a:rPr lang="en-US" sz="5400" dirty="0" smtClean="0">
                <a:gradFill>
                  <a:gsLst>
                    <a:gs pos="2917">
                      <a:schemeClr val="tx1"/>
                    </a:gs>
                    <a:gs pos="30000">
                      <a:schemeClr val="tx1"/>
                    </a:gs>
                  </a:gsLst>
                  <a:lin ang="5400000" scaled="0"/>
                </a:gradFill>
              </a:rPr>
              <a:t>Can the increase your database sizes and </a:t>
            </a:r>
            <a:r>
              <a:rPr lang="en-US" sz="5400" dirty="0">
                <a:gradFill>
                  <a:gsLst>
                    <a:gs pos="2917">
                      <a:schemeClr val="tx1"/>
                    </a:gs>
                    <a:gs pos="30000">
                      <a:schemeClr val="tx1"/>
                    </a:gs>
                  </a:gsLst>
                  <a:lin ang="5400000" scaled="0"/>
                </a:gradFill>
              </a:rPr>
              <a:t>impact </a:t>
            </a:r>
            <a:r>
              <a:rPr lang="en-US" sz="5400" dirty="0" smtClean="0">
                <a:gradFill>
                  <a:gsLst>
                    <a:gs pos="2917">
                      <a:schemeClr val="tx1"/>
                    </a:gs>
                    <a:gs pos="30000">
                      <a:schemeClr val="tx1"/>
                    </a:gs>
                  </a:gsLst>
                  <a:lin ang="5400000" scaled="0"/>
                </a:gradFill>
              </a:rPr>
              <a:t>the performance of your environment  </a:t>
            </a:r>
            <a:endParaRPr lang="en-US" sz="5400" dirty="0" smtClean="0">
              <a:gradFill>
                <a:gsLst>
                  <a:gs pos="2917">
                    <a:schemeClr val="tx1"/>
                  </a:gs>
                  <a:gs pos="30000">
                    <a:schemeClr val="tx1"/>
                  </a:gs>
                </a:gsLst>
                <a:lin ang="5400000" scaled="0"/>
              </a:gradFill>
            </a:endParaRPr>
          </a:p>
        </p:txBody>
      </p:sp>
      <p:sp>
        <p:nvSpPr>
          <p:cNvPr id="3" name="TekstSylinder 1"/>
          <p:cNvSpPr txBox="1"/>
          <p:nvPr/>
        </p:nvSpPr>
        <p:spPr>
          <a:xfrm>
            <a:off x="0" y="328910"/>
            <a:ext cx="12436475" cy="1043363"/>
          </a:xfrm>
          <a:prstGeom prst="rect">
            <a:avLst/>
          </a:prstGeom>
          <a:noFill/>
        </p:spPr>
        <p:txBody>
          <a:bodyPr wrap="square" lIns="182880" tIns="146304" rIns="182880" bIns="146304" rtlCol="0">
            <a:spAutoFit/>
          </a:bodyPr>
          <a:lstStyle>
            <a:defPPr>
              <a:defRPr lang="en-US"/>
            </a:defPPr>
            <a:lvl1pPr algn="ctr">
              <a:lnSpc>
                <a:spcPct val="90000"/>
              </a:lnSpc>
              <a:defRPr sz="5400">
                <a:gradFill>
                  <a:gsLst>
                    <a:gs pos="2917">
                      <a:schemeClr val="tx1"/>
                    </a:gs>
                    <a:gs pos="30000">
                      <a:schemeClr val="tx1"/>
                    </a:gs>
                  </a:gsLst>
                  <a:lin ang="5400000" scaled="0"/>
                </a:gradFill>
                <a:latin typeface="Segoe UI Light (Headings)"/>
              </a:defRPr>
            </a:lvl1pPr>
          </a:lstStyle>
          <a:p>
            <a:r>
              <a:rPr lang="en-US" dirty="0" smtClean="0"/>
              <a:t>Artifact tracking</a:t>
            </a:r>
            <a:endParaRPr lang="en-US" dirty="0"/>
          </a:p>
        </p:txBody>
      </p:sp>
    </p:spTree>
    <p:extLst>
      <p:ext uri="{BB962C8B-B14F-4D97-AF65-F5344CB8AC3E}">
        <p14:creationId xmlns:p14="http://schemas.microsoft.com/office/powerpoint/2010/main" val="349942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078" y="1985094"/>
            <a:ext cx="11375537" cy="4824536"/>
          </a:xfrm>
        </p:spPr>
        <p:txBody>
          <a:bodyPr vert="horz" wrap="square" lIns="0" tIns="0" rIns="0" bIns="0" rtlCol="0">
            <a:normAutofit/>
          </a:bodyPr>
          <a:lstStyle/>
          <a:p>
            <a:pPr marL="345327" lvl="1" indent="-345327" defTabSz="685864">
              <a:buClr>
                <a:srgbClr val="0072C6"/>
              </a:buClr>
              <a:buFont typeface="Wingdings" panose="05000000000000000000" pitchFamily="2" charset="2"/>
              <a:buChar char="§"/>
            </a:pPr>
            <a:r>
              <a:rPr lang="en-US" sz="2500" u="sng" dirty="0">
                <a:solidFill>
                  <a:schemeClr val="tx1">
                    <a:lumMod val="75000"/>
                    <a:lumOff val="25000"/>
                    <a:alpha val="99000"/>
                  </a:schemeClr>
                </a:solidFill>
              </a:rPr>
              <a:t>BizTalk is shipped out with a total of 13 SQL Agent jobs. </a:t>
            </a:r>
            <a:endParaRPr lang="en-US" sz="2500" u="sng" dirty="0" smtClean="0">
              <a:solidFill>
                <a:schemeClr val="tx1">
                  <a:lumMod val="75000"/>
                  <a:lumOff val="25000"/>
                  <a:alpha val="99000"/>
                </a:schemeClr>
              </a:solidFill>
            </a:endParaRPr>
          </a:p>
          <a:p>
            <a:pPr marL="561227" lvl="2" indent="-345327" defTabSz="685864">
              <a:buClr>
                <a:srgbClr val="0072C6"/>
              </a:buClr>
              <a:buFont typeface="Wingdings" panose="05000000000000000000" pitchFamily="2" charset="2"/>
              <a:buChar char="§"/>
            </a:pPr>
            <a:r>
              <a:rPr lang="en-US" sz="2100" b="0" dirty="0" smtClean="0">
                <a:solidFill>
                  <a:schemeClr val="tx1">
                    <a:lumMod val="75000"/>
                    <a:lumOff val="25000"/>
                    <a:alpha val="99000"/>
                  </a:schemeClr>
                </a:solidFill>
              </a:rPr>
              <a:t>The </a:t>
            </a:r>
            <a:r>
              <a:rPr lang="en-US" sz="2100" b="0" dirty="0">
                <a:solidFill>
                  <a:schemeClr val="tx1">
                    <a:lumMod val="75000"/>
                    <a:lumOff val="25000"/>
                    <a:alpha val="99000"/>
                  </a:schemeClr>
                </a:solidFill>
              </a:rPr>
              <a:t>two jobs that needs configuration are the two most important jobs.</a:t>
            </a:r>
          </a:p>
          <a:p>
            <a:pPr marL="345327" lvl="1" indent="-345327" defTabSz="685864">
              <a:buClr>
                <a:srgbClr val="0072C6"/>
              </a:buClr>
              <a:buFont typeface="Wingdings" panose="05000000000000000000" pitchFamily="2" charset="2"/>
              <a:buChar char="§"/>
            </a:pPr>
            <a:r>
              <a:rPr lang="en-US" sz="2500" b="0" dirty="0" smtClean="0">
                <a:solidFill>
                  <a:schemeClr val="tx1">
                    <a:lumMod val="75000"/>
                    <a:lumOff val="25000"/>
                    <a:alpha val="99000"/>
                  </a:schemeClr>
                </a:solidFill>
              </a:rPr>
              <a:t>Backup </a:t>
            </a:r>
            <a:r>
              <a:rPr lang="en-US" sz="2500" b="0" dirty="0">
                <a:solidFill>
                  <a:schemeClr val="tx1">
                    <a:lumMod val="75000"/>
                    <a:lumOff val="25000"/>
                    <a:alpha val="99000"/>
                  </a:schemeClr>
                </a:solidFill>
              </a:rPr>
              <a:t>BizTalk Server job</a:t>
            </a:r>
          </a:p>
          <a:p>
            <a:pPr marL="561227" lvl="2" indent="-345327" defTabSz="685864">
              <a:buClr>
                <a:srgbClr val="0072C6"/>
              </a:buClr>
              <a:buFont typeface="Wingdings" panose="05000000000000000000" pitchFamily="2" charset="2"/>
              <a:buChar char="§"/>
            </a:pPr>
            <a:r>
              <a:rPr lang="en-US" sz="2100" b="0" dirty="0">
                <a:solidFill>
                  <a:schemeClr val="tx1">
                    <a:lumMod val="75000"/>
                    <a:lumOff val="25000"/>
                    <a:alpha val="99000"/>
                  </a:schemeClr>
                </a:solidFill>
              </a:rPr>
              <a:t>Not enabled by default; requires configuration</a:t>
            </a:r>
          </a:p>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DTA Purge and Archive</a:t>
            </a:r>
          </a:p>
          <a:p>
            <a:pPr marL="561227" lvl="2" indent="-345327" defTabSz="685864">
              <a:buClr>
                <a:srgbClr val="0072C6"/>
              </a:buClr>
              <a:buFont typeface="Wingdings" panose="05000000000000000000" pitchFamily="2" charset="2"/>
              <a:buChar char="§"/>
            </a:pPr>
            <a:r>
              <a:rPr lang="en-US" sz="2100" b="0" dirty="0">
                <a:solidFill>
                  <a:schemeClr val="tx1">
                    <a:lumMod val="75000"/>
                    <a:lumOff val="25000"/>
                    <a:alpha val="99000"/>
                  </a:schemeClr>
                </a:solidFill>
              </a:rPr>
              <a:t>Not enabled by default; requires configuration</a:t>
            </a:r>
          </a:p>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MessageBox_Message_Cleanup_BizTalkMsgBoxDb</a:t>
            </a:r>
          </a:p>
          <a:p>
            <a:pPr marL="561227" lvl="2" indent="-345327" defTabSz="685864">
              <a:buClr>
                <a:srgbClr val="0072C6"/>
              </a:buClr>
              <a:buFont typeface="Wingdings" panose="05000000000000000000" pitchFamily="2" charset="2"/>
              <a:buChar char="§"/>
            </a:pPr>
            <a:r>
              <a:rPr lang="en-US" sz="2100" b="0" dirty="0">
                <a:solidFill>
                  <a:schemeClr val="tx1">
                    <a:lumMod val="75000"/>
                    <a:lumOff val="25000"/>
                    <a:alpha val="99000"/>
                  </a:schemeClr>
                </a:solidFill>
              </a:rPr>
              <a:t>Should not be scheduled</a:t>
            </a:r>
          </a:p>
          <a:p>
            <a:pPr lvl="1"/>
            <a:endParaRPr lang="en-US" sz="2000" b="0" dirty="0" smtClean="0"/>
          </a:p>
        </p:txBody>
      </p:sp>
      <p:sp>
        <p:nvSpPr>
          <p:cNvPr id="3" name="Title 2"/>
          <p:cNvSpPr>
            <a:spLocks noGrp="1"/>
          </p:cNvSpPr>
          <p:nvPr>
            <p:ph type="title"/>
          </p:nvPr>
        </p:nvSpPr>
        <p:spPr/>
        <p:txBody>
          <a:bodyPr/>
          <a:lstStyle/>
          <a:p>
            <a:r>
              <a:rPr lang="en-AU" dirty="0"/>
              <a:t>SQL Server Agent Jobs</a:t>
            </a:r>
            <a:endParaRPr lang="en-US" dirty="0"/>
          </a:p>
        </p:txBody>
      </p:sp>
    </p:spTree>
    <p:extLst>
      <p:ext uri="{BB962C8B-B14F-4D97-AF65-F5344CB8AC3E}">
        <p14:creationId xmlns:p14="http://schemas.microsoft.com/office/powerpoint/2010/main" val="145713890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SQL Server Agent Jobs</a:t>
            </a:r>
            <a:endParaRPr lang="en-US" dirty="0"/>
          </a:p>
        </p:txBody>
      </p:sp>
      <p:graphicFrame>
        <p:nvGraphicFramePr>
          <p:cNvPr id="2" name="Table 1"/>
          <p:cNvGraphicFramePr>
            <a:graphicFrameLocks noGrp="1"/>
          </p:cNvGraphicFramePr>
          <p:nvPr/>
        </p:nvGraphicFramePr>
        <p:xfrm>
          <a:off x="457597" y="1337022"/>
          <a:ext cx="11377263" cy="5308600"/>
        </p:xfrm>
        <a:graphic>
          <a:graphicData uri="http://schemas.openxmlformats.org/drawingml/2006/table">
            <a:tbl>
              <a:tblPr firstRow="1" bandRow="1">
                <a:tableStyleId>{3B4B98B0-60AC-42C2-AFA5-B58CD77FA1E5}</a:tableStyleId>
              </a:tblPr>
              <a:tblGrid>
                <a:gridCol w="4464496"/>
                <a:gridCol w="864096"/>
                <a:gridCol w="6048671"/>
              </a:tblGrid>
              <a:tr h="370840">
                <a:tc>
                  <a:txBody>
                    <a:bodyPr/>
                    <a:lstStyle/>
                    <a:p>
                      <a:r>
                        <a:rPr lang="en-US" sz="1200" dirty="0" smtClean="0"/>
                        <a:t>Name</a:t>
                      </a:r>
                      <a:endParaRPr lang="pt-PT" sz="1200" dirty="0"/>
                    </a:p>
                  </a:txBody>
                  <a:tcPr/>
                </a:tc>
                <a:tc>
                  <a:txBody>
                    <a:bodyPr/>
                    <a:lstStyle/>
                    <a:p>
                      <a:r>
                        <a:rPr lang="en-US" sz="1200" dirty="0" smtClean="0"/>
                        <a:t>State</a:t>
                      </a:r>
                      <a:endParaRPr lang="pt-PT" sz="1200" dirty="0"/>
                    </a:p>
                  </a:txBody>
                  <a:tcPr/>
                </a:tc>
                <a:tc>
                  <a:txBody>
                    <a:bodyPr/>
                    <a:lstStyle/>
                    <a:p>
                      <a:r>
                        <a:rPr lang="en-US" sz="1200" dirty="0" smtClean="0"/>
                        <a:t>Description</a:t>
                      </a:r>
                      <a:endParaRPr lang="pt-PT" sz="1200" dirty="0"/>
                    </a:p>
                  </a:txBody>
                  <a:tcPr/>
                </a:tc>
              </a:tr>
              <a:tr h="370840">
                <a:tc>
                  <a:txBody>
                    <a:bodyPr/>
                    <a:lstStyle/>
                    <a:p>
                      <a:r>
                        <a:rPr lang="pt-PT" sz="1200" b="1" dirty="0" smtClean="0"/>
                        <a:t>Backup BizTalk Server (BizTalkMgmtDb)</a:t>
                      </a:r>
                      <a:endParaRPr lang="pt-PT" sz="1200" b="1" dirty="0"/>
                    </a:p>
                  </a:txBody>
                  <a:tcPr/>
                </a:tc>
                <a:tc>
                  <a:txBody>
                    <a:bodyPr/>
                    <a:lstStyle/>
                    <a:p>
                      <a:r>
                        <a:rPr lang="en-US" sz="1200" dirty="0" smtClean="0"/>
                        <a:t>Enable</a:t>
                      </a:r>
                      <a:endParaRPr lang="pt-PT" sz="1200" dirty="0"/>
                    </a:p>
                  </a:txBody>
                  <a:tcPr/>
                </a:tc>
                <a:tc>
                  <a:txBody>
                    <a:bodyPr/>
                    <a:lstStyle/>
                    <a:p>
                      <a:r>
                        <a:rPr lang="en-US" sz="1200" dirty="0" smtClean="0"/>
                        <a:t>This is the job provided by Microsoft to do a best practice backup of the BizTalk databases. This job has to be configured for it to be able to run.. It will performs full database and log backups of the BizTalk Server databases. </a:t>
                      </a:r>
                    </a:p>
                  </a:txBody>
                  <a:tcPr/>
                </a:tc>
              </a:tr>
              <a:tr h="370840">
                <a:tc>
                  <a:txBody>
                    <a:bodyPr/>
                    <a:lstStyle/>
                    <a:p>
                      <a:r>
                        <a:rPr lang="pt-PT" sz="1200" dirty="0" smtClean="0"/>
                        <a:t>CleanupBTFExpiredEntriesJob_BizTalkMgmtDb</a:t>
                      </a:r>
                      <a:endParaRPr lang="pt-PT" sz="1200" dirty="0"/>
                    </a:p>
                  </a:txBody>
                  <a:tcPr/>
                </a:tc>
                <a:tc>
                  <a:txBody>
                    <a:bodyPr/>
                    <a:lstStyle/>
                    <a:p>
                      <a:r>
                        <a:rPr lang="en-US" sz="1200" dirty="0" smtClean="0"/>
                        <a:t>Enable</a:t>
                      </a:r>
                      <a:endParaRPr lang="pt-PT" sz="1200" dirty="0"/>
                    </a:p>
                  </a:txBody>
                  <a:tcPr/>
                </a:tc>
                <a:tc>
                  <a:txBody>
                    <a:bodyPr/>
                    <a:lstStyle/>
                    <a:p>
                      <a:r>
                        <a:rPr lang="en-US" sz="1200" dirty="0" smtClean="0"/>
                        <a:t>This job will delete all expired BizTalk Framework from the management database, it automates the archiving of tracked messages and purging of the BizTalk tracking database. This is to maintain a healthy system and to keep the tracking data archived for future use.</a:t>
                      </a:r>
                      <a:endParaRPr lang="pt-PT" sz="1200" dirty="0"/>
                    </a:p>
                  </a:txBody>
                  <a:tcPr/>
                </a:tc>
              </a:tr>
              <a:tr h="370840">
                <a:tc>
                  <a:txBody>
                    <a:bodyPr/>
                    <a:lstStyle/>
                    <a:p>
                      <a:r>
                        <a:rPr lang="en-US" sz="1200" b="1" dirty="0" smtClean="0"/>
                        <a:t>DTA Purge and Archive (BizTalkDTADb)</a:t>
                      </a:r>
                      <a:endParaRPr lang="pt-PT" sz="1200" b="1" dirty="0"/>
                    </a:p>
                  </a:txBody>
                  <a:tcPr/>
                </a:tc>
                <a:tc>
                  <a:txBody>
                    <a:bodyPr/>
                    <a:lstStyle/>
                    <a:p>
                      <a:r>
                        <a:rPr lang="en-US" sz="1200" dirty="0" smtClean="0"/>
                        <a:t>Enable</a:t>
                      </a:r>
                      <a:endParaRPr lang="pt-PT" sz="1200"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AU" sz="1200" dirty="0" smtClean="0"/>
                        <a:t>This job automatically archives data in the BizTalk Tracking (</a:t>
                      </a:r>
                      <a:r>
                        <a:rPr lang="en-AU" sz="1200" dirty="0" err="1" smtClean="0"/>
                        <a:t>BizTalkDTADb</a:t>
                      </a:r>
                      <a:r>
                        <a:rPr lang="en-AU" sz="1200" dirty="0" smtClean="0"/>
                        <a:t>) database and purges obsolete data</a:t>
                      </a:r>
                      <a:r>
                        <a:rPr lang="en-US" sz="1200" dirty="0" smtClean="0"/>
                        <a:t>.</a:t>
                      </a:r>
                      <a:endParaRPr lang="pt-PT" sz="1200" dirty="0"/>
                    </a:p>
                  </a:txBody>
                  <a:tcPr/>
                </a:tc>
              </a:tr>
              <a:tr h="370840">
                <a:tc>
                  <a:txBody>
                    <a:bodyPr/>
                    <a:lstStyle/>
                    <a:p>
                      <a:r>
                        <a:rPr lang="pt-PT" sz="1200" dirty="0" smtClean="0"/>
                        <a:t>MessageBox_DeadProcesses_Cleanup_BizTalkMsgBoxDb</a:t>
                      </a:r>
                      <a:endParaRPr lang="pt-PT" sz="1200" dirty="0"/>
                    </a:p>
                  </a:txBody>
                  <a:tcPr/>
                </a:tc>
                <a:tc>
                  <a:txBody>
                    <a:bodyPr/>
                    <a:lstStyle/>
                    <a:p>
                      <a:r>
                        <a:rPr lang="en-US" sz="1200" dirty="0" smtClean="0"/>
                        <a:t>Enable</a:t>
                      </a:r>
                      <a:endParaRPr lang="pt-PT" sz="1200" dirty="0"/>
                    </a:p>
                  </a:txBody>
                  <a:tcPr/>
                </a:tc>
                <a:tc>
                  <a:txBody>
                    <a:bodyPr/>
                    <a:lstStyle/>
                    <a:p>
                      <a:r>
                        <a:rPr lang="en-US" sz="1200" dirty="0" smtClean="0"/>
                        <a:t>This SQL Agent job detects whenever a Host Instance has stopped responding and releases all the work for this host instance in the message box so that another Host Instance can take over the job.</a:t>
                      </a:r>
                      <a:endParaRPr lang="pt-PT" sz="1200" dirty="0"/>
                    </a:p>
                  </a:txBody>
                  <a:tcPr/>
                </a:tc>
              </a:tr>
              <a:tr h="370840">
                <a:tc>
                  <a:txBody>
                    <a:bodyPr/>
                    <a:lstStyle/>
                    <a:p>
                      <a:r>
                        <a:rPr lang="pt-PT" sz="1200" dirty="0" smtClean="0"/>
                        <a:t>MessageBox_Message_Cleanup_BizTalkMsgBoxDb</a:t>
                      </a:r>
                      <a:endParaRPr lang="pt-PT" sz="1200" dirty="0"/>
                    </a:p>
                  </a:txBody>
                  <a:tcPr/>
                </a:tc>
                <a:tc>
                  <a:txBody>
                    <a:bodyPr/>
                    <a:lstStyle/>
                    <a:p>
                      <a:r>
                        <a:rPr lang="en-US" sz="1200" dirty="0" smtClean="0"/>
                        <a:t>Disable</a:t>
                      </a:r>
                      <a:endParaRPr lang="pt-PT" sz="1200"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smtClean="0">
                          <a:effectLst/>
                        </a:rPr>
                        <a:t>This SQL Agent jobs removes and message that are no longer referenced by any subscribers in the message box database, it also initiates the SQL Agent job </a:t>
                      </a:r>
                      <a:r>
                        <a:rPr lang="en-US" sz="1200" dirty="0" err="1" smtClean="0">
                          <a:effectLst/>
                        </a:rPr>
                        <a:t>MessageBox_Message_ManageRefCountLog_BizTalkMsgBoxDb</a:t>
                      </a:r>
                      <a:r>
                        <a:rPr lang="en-US" sz="1200" dirty="0" smtClean="0">
                          <a:effectLst/>
                        </a:rPr>
                        <a:t>.</a:t>
                      </a:r>
                    </a:p>
                    <a:p>
                      <a:endParaRPr lang="pt-PT" sz="1200" dirty="0"/>
                    </a:p>
                  </a:txBody>
                  <a:tcPr/>
                </a:tc>
              </a:tr>
              <a:tr h="370840">
                <a:tc>
                  <a:txBody>
                    <a:bodyPr/>
                    <a:lstStyle/>
                    <a:p>
                      <a:r>
                        <a:rPr lang="pt-PT" sz="1200" dirty="0" smtClean="0"/>
                        <a:t>MessageBox_Message_ManageRefCountLog_BizTalkMsgBoxDb</a:t>
                      </a:r>
                      <a:endParaRPr lang="pt-PT" sz="1200" dirty="0"/>
                    </a:p>
                  </a:txBody>
                  <a:tcPr/>
                </a:tc>
                <a:tc>
                  <a:txBody>
                    <a:bodyPr/>
                    <a:lstStyle/>
                    <a:p>
                      <a:r>
                        <a:rPr lang="en-US" sz="1200" dirty="0" smtClean="0"/>
                        <a:t>Enable</a:t>
                      </a:r>
                      <a:endParaRPr lang="pt-PT" sz="1200" dirty="0"/>
                    </a:p>
                  </a:txBody>
                  <a:tcPr/>
                </a:tc>
                <a:tc>
                  <a:txBody>
                    <a:bodyPr/>
                    <a:lstStyle/>
                    <a:p>
                      <a:r>
                        <a:rPr lang="en-US" sz="1200" dirty="0" smtClean="0"/>
                        <a:t>This SQL Agent Job manages the reference count logs for messages and determine when a message in the Message box database is no longer being referenced to a subscriber.</a:t>
                      </a:r>
                      <a:endParaRPr lang="pt-PT" sz="1200" dirty="0"/>
                    </a:p>
                  </a:txBody>
                  <a:tcPr/>
                </a:tc>
              </a:tr>
              <a:tr h="370840">
                <a:tc>
                  <a:txBody>
                    <a:bodyPr/>
                    <a:lstStyle/>
                    <a:p>
                      <a:r>
                        <a:rPr lang="pt-PT" sz="1200" dirty="0" smtClean="0"/>
                        <a:t>MessageBox_Parts_Cleanup_BizTalkMsgBoxDb</a:t>
                      </a:r>
                      <a:endParaRPr lang="pt-PT" sz="1200" dirty="0"/>
                    </a:p>
                  </a:txBody>
                  <a:tcPr/>
                </a:tc>
                <a:tc>
                  <a:txBody>
                    <a:bodyPr/>
                    <a:lstStyle/>
                    <a:p>
                      <a:r>
                        <a:rPr lang="en-US" sz="1200" dirty="0" smtClean="0"/>
                        <a:t>Enable</a:t>
                      </a:r>
                      <a:endParaRPr lang="pt-PT" sz="1200" dirty="0"/>
                    </a:p>
                  </a:txBody>
                  <a:tcPr/>
                </a:tc>
                <a:tc>
                  <a:txBody>
                    <a:bodyPr/>
                    <a:lstStyle/>
                    <a:p>
                      <a:r>
                        <a:rPr lang="en-US" sz="1200" dirty="0" smtClean="0"/>
                        <a:t>This SQL Agent job removes all message parts in the message box that are no longer referenced by and messages or instances.</a:t>
                      </a:r>
                      <a:endParaRPr lang="pt-PT" sz="1200" dirty="0"/>
                    </a:p>
                  </a:txBody>
                  <a:tcPr/>
                </a:tc>
              </a:tr>
              <a:tr h="370840">
                <a:tc>
                  <a:txBody>
                    <a:bodyPr/>
                    <a:lstStyle/>
                    <a:p>
                      <a:r>
                        <a:rPr lang="pt-PT" sz="1200" dirty="0" smtClean="0"/>
                        <a:t>MessageBox_UpdateStats_BizTalkMsgBoxDb</a:t>
                      </a:r>
                      <a:endParaRPr lang="pt-PT" sz="1200" dirty="0"/>
                    </a:p>
                  </a:txBody>
                  <a:tcPr/>
                </a:tc>
                <a:tc>
                  <a:txBody>
                    <a:bodyPr/>
                    <a:lstStyle/>
                    <a:p>
                      <a:r>
                        <a:rPr lang="en-US" sz="1200" dirty="0" smtClean="0"/>
                        <a:t>Enable</a:t>
                      </a:r>
                      <a:endParaRPr lang="pt-PT" sz="1200"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smtClean="0">
                          <a:effectLst/>
                        </a:rPr>
                        <a:t>This SQL Agent Job updates statistics </a:t>
                      </a:r>
                      <a:r>
                        <a:rPr lang="en-AU" sz="1200" dirty="0" smtClean="0"/>
                        <a:t>for the BizTalk </a:t>
                      </a:r>
                      <a:r>
                        <a:rPr lang="en-AU" sz="1200" dirty="0" err="1" smtClean="0"/>
                        <a:t>MessageBox</a:t>
                      </a:r>
                      <a:r>
                        <a:rPr lang="en-AU" sz="1200" dirty="0" smtClean="0"/>
                        <a:t> (</a:t>
                      </a:r>
                      <a:r>
                        <a:rPr lang="en-AU" sz="1200" dirty="0" err="1" smtClean="0"/>
                        <a:t>BizTalkMsgboxDb</a:t>
                      </a:r>
                      <a:r>
                        <a:rPr lang="en-AU" sz="1200" dirty="0" smtClean="0"/>
                        <a:t>) database. </a:t>
                      </a:r>
                      <a:endParaRPr lang="en-AU" sz="1200" dirty="0" smtClean="0">
                        <a:solidFill>
                          <a:srgbClr val="000000"/>
                        </a:solidFill>
                        <a:latin typeface="Segoe UI (Body)"/>
                        <a:ea typeface="Calibri"/>
                        <a:cs typeface="Times New Roman"/>
                      </a:endParaRPr>
                    </a:p>
                  </a:txBody>
                  <a:tcPr/>
                </a:tc>
              </a:tr>
            </a:tbl>
          </a:graphicData>
        </a:graphic>
      </p:graphicFrame>
    </p:spTree>
    <p:extLst>
      <p:ext uri="{BB962C8B-B14F-4D97-AF65-F5344CB8AC3E}">
        <p14:creationId xmlns:p14="http://schemas.microsoft.com/office/powerpoint/2010/main" val="92632610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SQL Server Agent Jobs</a:t>
            </a:r>
            <a:endParaRPr lang="en-US" dirty="0"/>
          </a:p>
        </p:txBody>
      </p:sp>
      <p:graphicFrame>
        <p:nvGraphicFramePr>
          <p:cNvPr id="2" name="Table 1"/>
          <p:cNvGraphicFramePr>
            <a:graphicFrameLocks noGrp="1"/>
          </p:cNvGraphicFramePr>
          <p:nvPr/>
        </p:nvGraphicFramePr>
        <p:xfrm>
          <a:off x="457597" y="1337022"/>
          <a:ext cx="11377263" cy="3205480"/>
        </p:xfrm>
        <a:graphic>
          <a:graphicData uri="http://schemas.openxmlformats.org/drawingml/2006/table">
            <a:tbl>
              <a:tblPr firstRow="1" bandRow="1">
                <a:tableStyleId>{3B4B98B0-60AC-42C2-AFA5-B58CD77FA1E5}</a:tableStyleId>
              </a:tblPr>
              <a:tblGrid>
                <a:gridCol w="4464496"/>
                <a:gridCol w="864096"/>
                <a:gridCol w="6048671"/>
              </a:tblGrid>
              <a:tr h="370840">
                <a:tc>
                  <a:txBody>
                    <a:bodyPr/>
                    <a:lstStyle/>
                    <a:p>
                      <a:r>
                        <a:rPr lang="en-US" sz="1200" dirty="0" smtClean="0"/>
                        <a:t>Name</a:t>
                      </a:r>
                      <a:endParaRPr lang="pt-PT" sz="1200" dirty="0"/>
                    </a:p>
                  </a:txBody>
                  <a:tcPr/>
                </a:tc>
                <a:tc>
                  <a:txBody>
                    <a:bodyPr/>
                    <a:lstStyle/>
                    <a:p>
                      <a:r>
                        <a:rPr lang="en-US" sz="1200" dirty="0" smtClean="0"/>
                        <a:t>State</a:t>
                      </a:r>
                      <a:endParaRPr lang="pt-PT" sz="1200" dirty="0"/>
                    </a:p>
                  </a:txBody>
                  <a:tcPr/>
                </a:tc>
                <a:tc>
                  <a:txBody>
                    <a:bodyPr/>
                    <a:lstStyle/>
                    <a:p>
                      <a:r>
                        <a:rPr lang="en-US" sz="1200" dirty="0" smtClean="0"/>
                        <a:t>Description</a:t>
                      </a:r>
                      <a:endParaRPr lang="pt-PT" sz="1200" dirty="0"/>
                    </a:p>
                  </a:txBody>
                  <a:tcPr/>
                </a:tc>
              </a:tr>
              <a:tr h="370840">
                <a:tc>
                  <a:txBody>
                    <a:bodyPr/>
                    <a:lstStyle/>
                    <a:p>
                      <a:r>
                        <a:rPr lang="pt-PT" sz="1200" b="1" dirty="0" smtClean="0"/>
                        <a:t>Monitor BizTalk Server (BizTalkMgmtDb)</a:t>
                      </a:r>
                      <a:endParaRPr lang="pt-PT" sz="1200" b="1" dirty="0"/>
                    </a:p>
                  </a:txBody>
                  <a:tcPr/>
                </a:tc>
                <a:tc>
                  <a:txBody>
                    <a:bodyPr/>
                    <a:lstStyle/>
                    <a:p>
                      <a:r>
                        <a:rPr lang="en-US" sz="1200" dirty="0" smtClean="0"/>
                        <a:t>Enable</a:t>
                      </a:r>
                      <a:endParaRPr lang="pt-PT" sz="1200" dirty="0"/>
                    </a:p>
                  </a:txBody>
                  <a:tcPr/>
                </a:tc>
                <a:tc>
                  <a:txBody>
                    <a:bodyPr/>
                    <a:lstStyle/>
                    <a:p>
                      <a:r>
                        <a:rPr lang="en-US" sz="1200" dirty="0" smtClean="0"/>
                        <a:t>This SQL Agent Job scans for any errors on the BizTalk servers, for example: orphaned instances, </a:t>
                      </a:r>
                      <a:r>
                        <a:rPr lang="en-US" sz="1200" noProof="0" dirty="0" smtClean="0"/>
                        <a:t>Messages without any references, Instance state without instances…</a:t>
                      </a:r>
                    </a:p>
                    <a:p>
                      <a:r>
                        <a:rPr lang="en-US" sz="1200" b="1" dirty="0" smtClean="0"/>
                        <a:t>However it does not solve any issues.</a:t>
                      </a:r>
                      <a:endParaRPr lang="pt-PT" sz="1200" b="1" dirty="0"/>
                    </a:p>
                  </a:txBody>
                  <a:tcPr/>
                </a:tc>
              </a:tr>
              <a:tr h="370840">
                <a:tc>
                  <a:txBody>
                    <a:bodyPr/>
                    <a:lstStyle/>
                    <a:p>
                      <a:r>
                        <a:rPr lang="pt-PT" sz="1200" dirty="0" smtClean="0"/>
                        <a:t>Operations_OperateOnInstances_OnMaster_BizTalkMsgBoxDb</a:t>
                      </a:r>
                      <a:endParaRPr lang="pt-PT" sz="1200" dirty="0"/>
                    </a:p>
                  </a:txBody>
                  <a:tcPr/>
                </a:tc>
                <a:tc>
                  <a:txBody>
                    <a:bodyPr/>
                    <a:lstStyle/>
                    <a:p>
                      <a:r>
                        <a:rPr lang="en-US" sz="1200" dirty="0" smtClean="0"/>
                        <a:t>Enable</a:t>
                      </a:r>
                      <a:endParaRPr lang="pt-PT" sz="1200" dirty="0"/>
                    </a:p>
                  </a:txBody>
                  <a:tcPr/>
                </a:tc>
                <a:tc>
                  <a:txBody>
                    <a:bodyPr/>
                    <a:lstStyle/>
                    <a:p>
                      <a:r>
                        <a:rPr lang="en-US" sz="1200" dirty="0" smtClean="0"/>
                        <a:t>This SQL Agent job is used if you have multiple messages box databases. It asynchronously performs operational actions to convey the information to the correct database. </a:t>
                      </a:r>
                      <a:endParaRPr lang="pt-PT" sz="1200" dirty="0"/>
                    </a:p>
                  </a:txBody>
                  <a:tcPr/>
                </a:tc>
              </a:tr>
              <a:tr h="370840">
                <a:tc>
                  <a:txBody>
                    <a:bodyPr/>
                    <a:lstStyle/>
                    <a:p>
                      <a:r>
                        <a:rPr lang="pt-PT" sz="1200" dirty="0" smtClean="0"/>
                        <a:t>PurgeSubscriptionsJob_BizTalkMsgBoxDb</a:t>
                      </a:r>
                      <a:endParaRPr lang="pt-PT" sz="1200" dirty="0"/>
                    </a:p>
                  </a:txBody>
                  <a:tcPr/>
                </a:tc>
                <a:tc>
                  <a:txBody>
                    <a:bodyPr/>
                    <a:lstStyle/>
                    <a:p>
                      <a:r>
                        <a:rPr lang="en-US" sz="1200" dirty="0" smtClean="0"/>
                        <a:t>Enable</a:t>
                      </a:r>
                      <a:endParaRPr lang="pt-PT" sz="1200"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smtClean="0">
                          <a:effectLst/>
                        </a:rPr>
                        <a:t>This SQL Agent job purges unused subscription predicates from the Message box database.</a:t>
                      </a:r>
                    </a:p>
                  </a:txBody>
                  <a:tcPr/>
                </a:tc>
              </a:tr>
              <a:tr h="370840">
                <a:tc>
                  <a:txBody>
                    <a:bodyPr/>
                    <a:lstStyle/>
                    <a:p>
                      <a:r>
                        <a:rPr lang="pt-PT" sz="1200" dirty="0" smtClean="0"/>
                        <a:t>Rules_Database_Cleanup_BizTalkRuleEngineDb</a:t>
                      </a:r>
                      <a:endParaRPr lang="pt-PT" sz="1200" dirty="0"/>
                    </a:p>
                  </a:txBody>
                  <a:tcPr/>
                </a:tc>
                <a:tc>
                  <a:txBody>
                    <a:bodyPr/>
                    <a:lstStyle/>
                    <a:p>
                      <a:r>
                        <a:rPr lang="en-US" sz="1200" dirty="0" smtClean="0"/>
                        <a:t>Enable</a:t>
                      </a:r>
                      <a:endParaRPr lang="pt-PT" sz="1200" dirty="0"/>
                    </a:p>
                  </a:txBody>
                  <a:tcPr/>
                </a:tc>
                <a:tc>
                  <a:txBody>
                    <a:bodyPr/>
                    <a:lstStyle/>
                    <a:p>
                      <a:r>
                        <a:rPr lang="en-US" sz="1200" dirty="0" smtClean="0"/>
                        <a:t>This SQL Agent job purges old audit data from the Rule Engine database that is over 90 days, it also purges old history data (deploy/</a:t>
                      </a:r>
                      <a:r>
                        <a:rPr lang="en-US" sz="1200" dirty="0" err="1" smtClean="0"/>
                        <a:t>undeploy</a:t>
                      </a:r>
                      <a:r>
                        <a:rPr lang="en-US" sz="1200" dirty="0" smtClean="0"/>
                        <a:t> notifications from the rule engine database every third day.</a:t>
                      </a:r>
                      <a:endParaRPr lang="pt-PT" sz="1200" dirty="0"/>
                    </a:p>
                  </a:txBody>
                  <a:tcPr/>
                </a:tc>
              </a:tr>
              <a:tr h="370840">
                <a:tc>
                  <a:txBody>
                    <a:bodyPr/>
                    <a:lstStyle/>
                    <a:p>
                      <a:r>
                        <a:rPr lang="en-US" sz="1200" noProof="0" dirty="0" smtClean="0"/>
                        <a:t>TrackedMessages_Copy_BizTalkMsgBoxDb</a:t>
                      </a:r>
                      <a:endParaRPr lang="en-US" sz="1200" noProof="0" dirty="0"/>
                    </a:p>
                  </a:txBody>
                  <a:tcPr/>
                </a:tc>
                <a:tc>
                  <a:txBody>
                    <a:bodyPr/>
                    <a:lstStyle/>
                    <a:p>
                      <a:r>
                        <a:rPr lang="en-US" sz="1200" dirty="0" smtClean="0"/>
                        <a:t>Enable</a:t>
                      </a:r>
                      <a:endParaRPr lang="pt-PT" sz="1200" dirty="0"/>
                    </a:p>
                  </a:txBody>
                  <a:tcPr/>
                </a:tc>
                <a:tc>
                  <a:txBody>
                    <a:bodyPr/>
                    <a:lstStyle/>
                    <a:p>
                      <a:r>
                        <a:rPr lang="en-US" sz="1200" dirty="0" smtClean="0"/>
                        <a:t>This SQL Agent job copies message bodies from a tracked messages into the Tracking database from the message box database.</a:t>
                      </a:r>
                      <a:endParaRPr lang="pt-PT" sz="1200" dirty="0"/>
                    </a:p>
                  </a:txBody>
                  <a:tcPr/>
                </a:tc>
              </a:tr>
            </a:tbl>
          </a:graphicData>
        </a:graphic>
      </p:graphicFrame>
      <p:sp>
        <p:nvSpPr>
          <p:cNvPr id="4" name="Text Placeholder 1"/>
          <p:cNvSpPr>
            <a:spLocks noGrp="1"/>
          </p:cNvSpPr>
          <p:nvPr>
            <p:ph type="body" sz="quarter" idx="10"/>
          </p:nvPr>
        </p:nvSpPr>
        <p:spPr>
          <a:xfrm>
            <a:off x="0" y="5441478"/>
            <a:ext cx="12436475" cy="720080"/>
          </a:xfrm>
        </p:spPr>
        <p:txBody>
          <a:bodyPr vert="horz" wrap="square" lIns="0" tIns="0" rIns="0" bIns="0" rtlCol="0">
            <a:normAutofit/>
          </a:bodyPr>
          <a:lstStyle/>
          <a:p>
            <a:pPr marL="0" lvl="1" indent="0" algn="ctr" defTabSz="685864">
              <a:buClr>
                <a:srgbClr val="0072C6"/>
              </a:buClr>
              <a:buNone/>
            </a:pPr>
            <a:r>
              <a:rPr lang="en-US" sz="2500" u="sng" dirty="0" smtClean="0">
                <a:solidFill>
                  <a:schemeClr val="tx1">
                    <a:lumMod val="75000"/>
                    <a:lumOff val="25000"/>
                    <a:alpha val="99000"/>
                  </a:schemeClr>
                </a:solidFill>
              </a:rPr>
              <a:t>They are responsible to maintain </a:t>
            </a:r>
            <a:r>
              <a:rPr lang="en-US" sz="2500" u="sng" dirty="0">
                <a:solidFill>
                  <a:schemeClr val="tx1">
                    <a:lumMod val="75000"/>
                    <a:lumOff val="25000"/>
                    <a:alpha val="99000"/>
                  </a:schemeClr>
                </a:solidFill>
              </a:rPr>
              <a:t>an </a:t>
            </a:r>
            <a:r>
              <a:rPr lang="en-US" sz="2500" u="sng" dirty="0" smtClean="0">
                <a:solidFill>
                  <a:schemeClr val="tx1">
                    <a:lumMod val="75000"/>
                    <a:lumOff val="25000"/>
                    <a:alpha val="99000"/>
                  </a:schemeClr>
                </a:solidFill>
              </a:rPr>
              <a:t>healthy and stable BizTalk Environment  </a:t>
            </a:r>
          </a:p>
        </p:txBody>
      </p:sp>
    </p:spTree>
    <p:extLst>
      <p:ext uri="{BB962C8B-B14F-4D97-AF65-F5344CB8AC3E}">
        <p14:creationId xmlns:p14="http://schemas.microsoft.com/office/powerpoint/2010/main" val="3557514717"/>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Sylinder 1"/>
          <p:cNvSpPr txBox="1"/>
          <p:nvPr/>
        </p:nvSpPr>
        <p:spPr>
          <a:xfrm>
            <a:off x="133561" y="2601632"/>
            <a:ext cx="12169352" cy="1791260"/>
          </a:xfrm>
          <a:prstGeom prst="rect">
            <a:avLst/>
          </a:prstGeom>
          <a:noFill/>
        </p:spPr>
        <p:txBody>
          <a:bodyPr wrap="square" lIns="182880" tIns="146304" rIns="182880" bIns="146304" rtlCol="0">
            <a:spAutoFit/>
          </a:bodyPr>
          <a:lstStyle/>
          <a:p>
            <a:pPr algn="ctr">
              <a:lnSpc>
                <a:spcPct val="90000"/>
              </a:lnSpc>
            </a:pPr>
            <a:r>
              <a:rPr lang="en-US" sz="5400" dirty="0" smtClean="0">
                <a:gradFill>
                  <a:gsLst>
                    <a:gs pos="2917">
                      <a:schemeClr val="tx1"/>
                    </a:gs>
                    <a:gs pos="30000">
                      <a:schemeClr val="tx1"/>
                    </a:gs>
                  </a:gsLst>
                  <a:lin ang="5400000" scaled="0"/>
                </a:gradFill>
              </a:rPr>
              <a:t>Large databases impact performance</a:t>
            </a:r>
          </a:p>
          <a:p>
            <a:pPr algn="ctr">
              <a:lnSpc>
                <a:spcPct val="90000"/>
              </a:lnSpc>
            </a:pPr>
            <a:r>
              <a:rPr lang="en-US" sz="5400" dirty="0" smtClean="0">
                <a:gradFill>
                  <a:gsLst>
                    <a:gs pos="2917">
                      <a:schemeClr val="tx1"/>
                    </a:gs>
                    <a:gs pos="30000">
                      <a:schemeClr val="tx1"/>
                    </a:gs>
                  </a:gsLst>
                  <a:lin ang="5400000" scaled="0"/>
                </a:gradFill>
              </a:rPr>
              <a:t>Monitor the databases</a:t>
            </a:r>
          </a:p>
        </p:txBody>
      </p:sp>
      <p:sp>
        <p:nvSpPr>
          <p:cNvPr id="3" name="TekstSylinder 1"/>
          <p:cNvSpPr txBox="1"/>
          <p:nvPr/>
        </p:nvSpPr>
        <p:spPr>
          <a:xfrm>
            <a:off x="0" y="328910"/>
            <a:ext cx="12436475" cy="1043363"/>
          </a:xfrm>
          <a:prstGeom prst="rect">
            <a:avLst/>
          </a:prstGeom>
          <a:noFill/>
        </p:spPr>
        <p:txBody>
          <a:bodyPr wrap="square" lIns="182880" tIns="146304" rIns="182880" bIns="146304" rtlCol="0">
            <a:spAutoFit/>
          </a:bodyPr>
          <a:lstStyle>
            <a:defPPr>
              <a:defRPr lang="en-US"/>
            </a:defPPr>
            <a:lvl1pPr algn="ctr">
              <a:lnSpc>
                <a:spcPct val="90000"/>
              </a:lnSpc>
              <a:defRPr sz="5400">
                <a:gradFill>
                  <a:gsLst>
                    <a:gs pos="2917">
                      <a:schemeClr val="tx1"/>
                    </a:gs>
                    <a:gs pos="30000">
                      <a:schemeClr val="tx1"/>
                    </a:gs>
                  </a:gsLst>
                  <a:lin ang="5400000" scaled="0"/>
                </a:gradFill>
                <a:latin typeface="Segoe UI Light (Headings)"/>
              </a:defRPr>
            </a:lvl1pPr>
          </a:lstStyle>
          <a:p>
            <a:r>
              <a:rPr lang="en-US" dirty="0" smtClean="0"/>
              <a:t>Databases</a:t>
            </a:r>
            <a:endParaRPr lang="en-US" dirty="0"/>
          </a:p>
        </p:txBody>
      </p:sp>
    </p:spTree>
    <p:extLst>
      <p:ext uri="{BB962C8B-B14F-4D97-AF65-F5344CB8AC3E}">
        <p14:creationId xmlns:p14="http://schemas.microsoft.com/office/powerpoint/2010/main" val="1653937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txBox="1">
            <a:spLocks/>
          </p:cNvSpPr>
          <p:nvPr/>
        </p:nvSpPr>
        <p:spPr bwMode="auto">
          <a:xfrm>
            <a:off x="373269" y="1143000"/>
            <a:ext cx="9589383"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marL="0" indent="0">
              <a:buNone/>
            </a:pPr>
            <a:r>
              <a:rPr lang="nl-NL" dirty="0"/>
              <a:t>	     Senior Software Developer at DevScope  </a:t>
            </a:r>
          </a:p>
          <a:p>
            <a:pPr marL="0" indent="0">
              <a:buNone/>
            </a:pPr>
            <a:r>
              <a:rPr lang="nl-NL" dirty="0" smtClean="0"/>
              <a:t>   </a:t>
            </a:r>
            <a:r>
              <a:rPr lang="nl-NL" dirty="0"/>
              <a:t>	</a:t>
            </a:r>
            <a:r>
              <a:rPr lang="nl-NL" dirty="0" smtClean="0"/>
              <a:t>     </a:t>
            </a:r>
            <a:r>
              <a:rPr lang="en-US" dirty="0"/>
              <a:t>Microsoft Integration MVP since </a:t>
            </a:r>
            <a:r>
              <a:rPr lang="en-US" dirty="0" smtClean="0"/>
              <a:t>2011</a:t>
            </a:r>
            <a:endParaRPr lang="nl-NL" dirty="0" smtClean="0"/>
          </a:p>
          <a:p>
            <a:pPr marL="0" indent="0">
              <a:buNone/>
            </a:pPr>
            <a:endParaRPr lang="nl-NL" dirty="0"/>
          </a:p>
          <a:p>
            <a:pPr>
              <a:buClr>
                <a:schemeClr val="tx1"/>
              </a:buClr>
            </a:pPr>
            <a:r>
              <a:rPr lang="en-US" sz="2000" dirty="0"/>
              <a:t>Writer of numerous articles for Portuguese eMagazine “Programar”</a:t>
            </a:r>
          </a:p>
          <a:p>
            <a:pPr>
              <a:buClr>
                <a:schemeClr val="tx1"/>
              </a:buClr>
            </a:pPr>
            <a:r>
              <a:rPr lang="en-US" sz="2000" dirty="0" smtClean="0"/>
              <a:t>Author </a:t>
            </a:r>
            <a:r>
              <a:rPr lang="en-US" sz="2000" dirty="0"/>
              <a:t>“Sandro Pereira BizTalk Blog” http://sandroaspbiztalkblog.wordpress.com</a:t>
            </a:r>
          </a:p>
          <a:p>
            <a:pPr>
              <a:buClr>
                <a:schemeClr val="tx1"/>
              </a:buClr>
            </a:pPr>
            <a:r>
              <a:rPr lang="en-US" sz="2000" dirty="0"/>
              <a:t>Member of “BizTalkAdminsblogging.com” and “BizTalk Brasil” community</a:t>
            </a:r>
          </a:p>
          <a:p>
            <a:pPr>
              <a:buClr>
                <a:schemeClr val="tx1"/>
              </a:buClr>
            </a:pPr>
            <a:r>
              <a:rPr lang="en-US" sz="2000" dirty="0"/>
              <a:t>Member NetPonto community</a:t>
            </a:r>
          </a:p>
          <a:p>
            <a:pPr>
              <a:buClr>
                <a:schemeClr val="tx1"/>
              </a:buClr>
            </a:pPr>
            <a:r>
              <a:rPr lang="en-US" sz="2000" dirty="0" smtClean="0"/>
              <a:t>MSDN BizTalk </a:t>
            </a:r>
            <a:r>
              <a:rPr lang="en-US" sz="2000" dirty="0"/>
              <a:t>Forums Moderator</a:t>
            </a:r>
          </a:p>
          <a:p>
            <a:pPr>
              <a:buClr>
                <a:schemeClr val="tx1"/>
              </a:buClr>
            </a:pPr>
            <a:r>
              <a:rPr lang="en-US" sz="2000" dirty="0"/>
              <a:t>TechNet Wiki author (Wiki Ninja)</a:t>
            </a:r>
          </a:p>
          <a:p>
            <a:pPr>
              <a:buClr>
                <a:schemeClr val="tx1"/>
              </a:buClr>
            </a:pPr>
            <a:r>
              <a:rPr lang="en-US" sz="2000" dirty="0"/>
              <a:t>TechNet Gallery, Code Gallery and CodePlex contributor</a:t>
            </a:r>
          </a:p>
          <a:p>
            <a:pPr>
              <a:buClr>
                <a:schemeClr val="tx1"/>
              </a:buClr>
            </a:pPr>
            <a:r>
              <a:rPr lang="en-US" sz="2000" dirty="0"/>
              <a:t>Public speaker </a:t>
            </a:r>
          </a:p>
          <a:p>
            <a:pPr>
              <a:buClr>
                <a:schemeClr val="tx1"/>
              </a:buClr>
            </a:pPr>
            <a:r>
              <a:rPr lang="en-US" sz="2000" dirty="0"/>
              <a:t>Technical Reviewer PACKT Publishing</a:t>
            </a:r>
          </a:p>
          <a:p>
            <a:pPr lvl="1">
              <a:buClr>
                <a:schemeClr val="tx1"/>
              </a:buClr>
            </a:pPr>
            <a:r>
              <a:rPr lang="en-US" sz="1700" dirty="0"/>
              <a:t>BizTalk Server 2010 Cookbook (April 2012)</a:t>
            </a:r>
          </a:p>
          <a:p>
            <a:pPr marL="627063" lvl="1" indent="-342900"/>
            <a:endParaRPr lang="en-US" sz="1600" dirty="0"/>
          </a:p>
        </p:txBody>
      </p:sp>
      <p:sp>
        <p:nvSpPr>
          <p:cNvPr id="11" name="Title 1"/>
          <p:cNvSpPr txBox="1">
            <a:spLocks/>
          </p:cNvSpPr>
          <p:nvPr/>
        </p:nvSpPr>
        <p:spPr>
          <a:xfrm>
            <a:off x="406400" y="381000"/>
            <a:ext cx="10363200" cy="609600"/>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Sandro Pereira</a:t>
            </a:r>
          </a:p>
        </p:txBody>
      </p:sp>
      <p:pic>
        <p:nvPicPr>
          <p:cNvPr id="13" name="Picture 3" descr="C:\Users\spereira\Pictures\sandro96x9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13" y="1192322"/>
            <a:ext cx="877871" cy="914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4" name="Picture 13" descr="MVP_FullColor_ForScreen.png"/>
          <p:cNvPicPr>
            <a:picLocks noChangeAspect="1"/>
          </p:cNvPicPr>
          <p:nvPr/>
        </p:nvPicPr>
        <p:blipFill>
          <a:blip r:embed="rId4" cstate="print"/>
          <a:stretch>
            <a:fillRect/>
          </a:stretch>
        </p:blipFill>
        <p:spPr>
          <a:xfrm>
            <a:off x="10354690" y="2106722"/>
            <a:ext cx="1264147" cy="1956232"/>
          </a:xfrm>
          <a:prstGeom prst="roundRect">
            <a:avLst>
              <a:gd name="adj" fmla="val 8594"/>
            </a:avLst>
          </a:prstGeom>
          <a:solidFill>
            <a:srgbClr val="FFFFFF">
              <a:shade val="85000"/>
            </a:srgbClr>
          </a:solidFill>
          <a:ln>
            <a:noFill/>
          </a:ln>
          <a:effectLst>
            <a:reflection blurRad="6350" stA="50000" endA="300" endPos="55500" dist="50800" dir="5400000" sy="-100000" algn="bl" rotWithShape="0"/>
          </a:effectLst>
        </p:spPr>
      </p:pic>
    </p:spTree>
    <p:extLst>
      <p:ext uri="{BB962C8B-B14F-4D97-AF65-F5344CB8AC3E}">
        <p14:creationId xmlns:p14="http://schemas.microsoft.com/office/powerpoint/2010/main" val="428311083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Don’t change it!</a:t>
            </a:r>
            <a:endParaRPr lang="pt-PT" dirty="0"/>
          </a:p>
        </p:txBody>
      </p:sp>
      <p:sp>
        <p:nvSpPr>
          <p:cNvPr id="4" name="Text Placeholder 1"/>
          <p:cNvSpPr txBox="1">
            <a:spLocks/>
          </p:cNvSpPr>
          <p:nvPr/>
        </p:nvSpPr>
        <p:spPr>
          <a:xfrm>
            <a:off x="530469" y="2309130"/>
            <a:ext cx="11375537" cy="2376264"/>
          </a:xfrm>
          <a:prstGeom prst="rect">
            <a:avLst/>
          </a:prstGeom>
        </p:spPr>
        <p:txBody>
          <a:bodyPr vert="horz" wrap="square" lIns="0" tIns="0" rIns="0" bIns="0" rtlCol="0">
            <a:normAutofit/>
          </a:bodyPr>
          <a:lstStyle>
            <a:lvl1pPr marL="342900" marR="0" indent="-3429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4000" b="1"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400" b="1"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000" b="1"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685864">
              <a:buClr>
                <a:srgbClr val="0072C6"/>
              </a:buClr>
              <a:buNone/>
            </a:pPr>
            <a:r>
              <a:rPr lang="en-US" sz="2200" b="0" dirty="0">
                <a:solidFill>
                  <a:schemeClr val="tx1">
                    <a:lumMod val="75000"/>
                    <a:lumOff val="25000"/>
                    <a:alpha val="99000"/>
                  </a:schemeClr>
                </a:solidFill>
              </a:rPr>
              <a:t>The </a:t>
            </a:r>
            <a:r>
              <a:rPr lang="en-US" sz="2200" b="0" dirty="0" err="1">
                <a:solidFill>
                  <a:schemeClr val="tx1">
                    <a:lumMod val="75000"/>
                    <a:lumOff val="25000"/>
                    <a:alpha val="99000"/>
                  </a:schemeClr>
                </a:solidFill>
              </a:rPr>
              <a:t>MessageBox</a:t>
            </a:r>
            <a:r>
              <a:rPr lang="en-US" sz="2200" b="0" dirty="0">
                <a:solidFill>
                  <a:schemeClr val="tx1">
                    <a:lumMod val="75000"/>
                    <a:lumOff val="25000"/>
                    <a:alpha val="99000"/>
                  </a:schemeClr>
                </a:solidFill>
              </a:rPr>
              <a:t> database should be treated like non-Microsoft application source code. </a:t>
            </a:r>
          </a:p>
          <a:p>
            <a:pPr marL="0" lvl="1" indent="0" defTabSz="685864">
              <a:buClr>
                <a:srgbClr val="0072C6"/>
              </a:buClr>
              <a:buNone/>
            </a:pPr>
            <a:endParaRPr lang="en-US" sz="2200" b="0" dirty="0" smtClean="0">
              <a:solidFill>
                <a:schemeClr val="tx1">
                  <a:lumMod val="75000"/>
                  <a:lumOff val="25000"/>
                  <a:alpha val="99000"/>
                </a:schemeClr>
              </a:solidFill>
            </a:endParaRPr>
          </a:p>
          <a:p>
            <a:pPr marL="0" lvl="1" indent="0" defTabSz="685864">
              <a:buClr>
                <a:srgbClr val="0072C6"/>
              </a:buClr>
              <a:buNone/>
            </a:pPr>
            <a:r>
              <a:rPr lang="en-US" sz="2200" b="0" dirty="0" smtClean="0">
                <a:solidFill>
                  <a:schemeClr val="tx1">
                    <a:lumMod val="75000"/>
                    <a:lumOff val="25000"/>
                    <a:alpha val="99000"/>
                  </a:schemeClr>
                </a:solidFill>
              </a:rPr>
              <a:t>That </a:t>
            </a:r>
            <a:r>
              <a:rPr lang="en-US" sz="2200" b="0" dirty="0">
                <a:solidFill>
                  <a:schemeClr val="tx1">
                    <a:lumMod val="75000"/>
                    <a:lumOff val="25000"/>
                    <a:alpha val="99000"/>
                  </a:schemeClr>
                </a:solidFill>
              </a:rPr>
              <a:t>is, you should not “tweak” the </a:t>
            </a:r>
            <a:r>
              <a:rPr lang="en-US" sz="2200" b="0" dirty="0" err="1">
                <a:solidFill>
                  <a:schemeClr val="tx1">
                    <a:lumMod val="75000"/>
                    <a:lumOff val="25000"/>
                    <a:alpha val="99000"/>
                  </a:schemeClr>
                </a:solidFill>
              </a:rPr>
              <a:t>MessageBox</a:t>
            </a:r>
            <a:r>
              <a:rPr lang="en-US" sz="2200" b="0" dirty="0">
                <a:solidFill>
                  <a:schemeClr val="tx1">
                    <a:lumMod val="75000"/>
                    <a:lumOff val="25000"/>
                    <a:alpha val="99000"/>
                  </a:schemeClr>
                </a:solidFill>
              </a:rPr>
              <a:t> database via changes to tables, indexes, stored procedures, and most SQL Server database settings.</a:t>
            </a:r>
          </a:p>
          <a:p>
            <a:pPr marL="345327" lvl="1" indent="-345327" defTabSz="685864">
              <a:buClr>
                <a:srgbClr val="0072C6"/>
              </a:buClr>
              <a:buFont typeface="Wingdings" panose="05000000000000000000" pitchFamily="2" charset="2"/>
              <a:buChar char="§"/>
            </a:pPr>
            <a:endParaRPr lang="en-US" sz="2200" b="0" dirty="0">
              <a:solidFill>
                <a:schemeClr val="tx1">
                  <a:lumMod val="75000"/>
                  <a:lumOff val="25000"/>
                  <a:alpha val="99000"/>
                </a:schemeClr>
              </a:solidFill>
            </a:endParaRPr>
          </a:p>
        </p:txBody>
      </p:sp>
    </p:spTree>
    <p:extLst>
      <p:ext uri="{BB962C8B-B14F-4D97-AF65-F5344CB8AC3E}">
        <p14:creationId xmlns:p14="http://schemas.microsoft.com/office/powerpoint/2010/main" val="3976862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078" y="1985094"/>
            <a:ext cx="11375537" cy="4464496"/>
          </a:xfrm>
        </p:spPr>
        <p:txBody>
          <a:bodyPr vert="horz" wrap="square" lIns="0" tIns="0" rIns="0" bIns="0" rtlCol="0">
            <a:normAutofit fontScale="85000" lnSpcReduction="20000"/>
          </a:bodyPr>
          <a:lstStyle/>
          <a:p>
            <a:pPr marL="345327" lvl="1" indent="-345327" defTabSz="685864">
              <a:buClr>
                <a:srgbClr val="0072C6"/>
              </a:buClr>
              <a:buFont typeface="Wingdings" panose="05000000000000000000" pitchFamily="2" charset="2"/>
              <a:buChar char="§"/>
            </a:pPr>
            <a:r>
              <a:rPr lang="en-US" sz="2500" b="0" dirty="0" err="1" smtClean="0">
                <a:solidFill>
                  <a:schemeClr val="tx1">
                    <a:lumMod val="75000"/>
                    <a:lumOff val="25000"/>
                    <a:alpha val="99000"/>
                  </a:schemeClr>
                </a:solidFill>
              </a:rPr>
              <a:t>BizTalkMsgBoxDb</a:t>
            </a:r>
            <a:endParaRPr lang="en-US" sz="2500" b="0" dirty="0" smtClean="0">
              <a:solidFill>
                <a:schemeClr val="tx1">
                  <a:lumMod val="75000"/>
                  <a:lumOff val="25000"/>
                  <a:alpha val="99000"/>
                </a:schemeClr>
              </a:solidFill>
            </a:endParaRPr>
          </a:p>
          <a:p>
            <a:pPr marL="789827" lvl="3" indent="-345327" defTabSz="685864">
              <a:lnSpc>
                <a:spcPct val="170000"/>
              </a:lnSpc>
              <a:buClr>
                <a:srgbClr val="0072C6"/>
              </a:buClr>
              <a:buFont typeface="Wingdings" panose="05000000000000000000" pitchFamily="2" charset="2"/>
              <a:buChar char="§"/>
            </a:pPr>
            <a:r>
              <a:rPr lang="en-US" sz="2200" b="0" dirty="0">
                <a:solidFill>
                  <a:schemeClr val="tx1">
                    <a:lumMod val="75000"/>
                    <a:lumOff val="25000"/>
                    <a:alpha val="99000"/>
                  </a:schemeClr>
                </a:solidFill>
              </a:rPr>
              <a:t>This database is used by the BizTalk Server engine for routing, queuing, instance management, and a variety of other tasks.</a:t>
            </a:r>
          </a:p>
          <a:p>
            <a:pPr marL="345327" lvl="1" indent="-345327" defTabSz="685864">
              <a:buClr>
                <a:srgbClr val="0072C6"/>
              </a:buClr>
              <a:buFont typeface="Wingdings" panose="05000000000000000000" pitchFamily="2" charset="2"/>
              <a:buChar char="§"/>
            </a:pPr>
            <a:r>
              <a:rPr lang="en-US" sz="2500" b="0" dirty="0" smtClean="0">
                <a:solidFill>
                  <a:schemeClr val="tx1">
                    <a:lumMod val="75000"/>
                    <a:lumOff val="25000"/>
                    <a:alpha val="99000"/>
                  </a:schemeClr>
                </a:solidFill>
              </a:rPr>
              <a:t>BizTalkDTADb</a:t>
            </a:r>
          </a:p>
          <a:p>
            <a:pPr marL="561227" lvl="2" indent="-345327" defTabSz="685864">
              <a:buClr>
                <a:srgbClr val="0072C6"/>
              </a:buClr>
              <a:buFont typeface="Wingdings" panose="05000000000000000000" pitchFamily="2" charset="2"/>
              <a:buChar char="§"/>
            </a:pPr>
            <a:r>
              <a:rPr lang="en-US" sz="2200" b="0" dirty="0">
                <a:solidFill>
                  <a:schemeClr val="tx1">
                    <a:lumMod val="75000"/>
                    <a:lumOff val="25000"/>
                    <a:alpha val="99000"/>
                  </a:schemeClr>
                </a:solidFill>
              </a:rPr>
              <a:t>This database stores health monitoring data tracked by the BizTalk Server tracking engine</a:t>
            </a:r>
            <a:r>
              <a:rPr lang="en-US" sz="1600" dirty="0"/>
              <a:t>.</a:t>
            </a:r>
            <a:endParaRPr lang="en-US" sz="2100" b="0" dirty="0" smtClean="0">
              <a:solidFill>
                <a:schemeClr val="tx1">
                  <a:lumMod val="75000"/>
                  <a:lumOff val="25000"/>
                  <a:alpha val="99000"/>
                </a:schemeClr>
              </a:solidFill>
            </a:endParaRPr>
          </a:p>
          <a:p>
            <a:pPr marL="345327" lvl="1" indent="-345327" defTabSz="685864">
              <a:buClr>
                <a:srgbClr val="0072C6"/>
              </a:buClr>
              <a:buFont typeface="Wingdings" panose="05000000000000000000" pitchFamily="2" charset="2"/>
              <a:buChar char="§"/>
            </a:pPr>
            <a:r>
              <a:rPr lang="en-US" sz="2500" b="0" dirty="0" err="1" smtClean="0">
                <a:solidFill>
                  <a:schemeClr val="tx1">
                    <a:lumMod val="75000"/>
                    <a:lumOff val="25000"/>
                    <a:alpha val="99000"/>
                  </a:schemeClr>
                </a:solidFill>
              </a:rPr>
              <a:t>BizTalkMgmtDb</a:t>
            </a:r>
            <a:endParaRPr lang="en-US" sz="2500" b="0" dirty="0" smtClean="0">
              <a:solidFill>
                <a:schemeClr val="tx1">
                  <a:lumMod val="75000"/>
                  <a:lumOff val="25000"/>
                  <a:alpha val="99000"/>
                </a:schemeClr>
              </a:solidFill>
            </a:endParaRPr>
          </a:p>
          <a:p>
            <a:pPr marL="561227" lvl="2" indent="-345327" defTabSz="685864">
              <a:buClr>
                <a:srgbClr val="0072C6"/>
              </a:buClr>
              <a:buFont typeface="Wingdings" panose="05000000000000000000" pitchFamily="2" charset="2"/>
              <a:buChar char="§"/>
            </a:pPr>
            <a:r>
              <a:rPr lang="en-US" sz="2200" b="0" dirty="0">
                <a:solidFill>
                  <a:schemeClr val="tx1">
                    <a:lumMod val="75000"/>
                    <a:lumOff val="25000"/>
                    <a:alpha val="99000"/>
                  </a:schemeClr>
                </a:solidFill>
              </a:rPr>
              <a:t>This database is the central meta-information store for all instances of BizTalk Server.</a:t>
            </a:r>
          </a:p>
          <a:p>
            <a:pPr marL="345327" lvl="1" indent="-345327" defTabSz="685864">
              <a:buClr>
                <a:srgbClr val="0072C6"/>
              </a:buClr>
              <a:buFont typeface="Wingdings" panose="05000000000000000000" pitchFamily="2" charset="2"/>
              <a:buChar char="§"/>
            </a:pPr>
            <a:r>
              <a:rPr lang="en-US" sz="2500" b="0" dirty="0" smtClean="0">
                <a:solidFill>
                  <a:schemeClr val="tx1">
                    <a:lumMod val="75000"/>
                    <a:lumOff val="25000"/>
                    <a:alpha val="99000"/>
                  </a:schemeClr>
                </a:solidFill>
              </a:rPr>
              <a:t>SSODB</a:t>
            </a:r>
          </a:p>
          <a:p>
            <a:pPr marL="561227" lvl="2" indent="-345327" defTabSz="685864">
              <a:buClr>
                <a:srgbClr val="0072C6"/>
              </a:buClr>
              <a:buFont typeface="Wingdings" panose="05000000000000000000" pitchFamily="2" charset="2"/>
              <a:buChar char="§"/>
            </a:pPr>
            <a:r>
              <a:rPr lang="en-US" sz="2200" b="0" dirty="0">
                <a:solidFill>
                  <a:schemeClr val="tx1">
                    <a:lumMod val="75000"/>
                    <a:lumOff val="25000"/>
                    <a:alpha val="99000"/>
                  </a:schemeClr>
                </a:solidFill>
              </a:rPr>
              <a:t>This Enterprise Single Sign-On database securely stores the configuration information for receive locations.</a:t>
            </a:r>
          </a:p>
        </p:txBody>
      </p:sp>
      <p:sp>
        <p:nvSpPr>
          <p:cNvPr id="3" name="Title 2"/>
          <p:cNvSpPr>
            <a:spLocks noGrp="1"/>
          </p:cNvSpPr>
          <p:nvPr>
            <p:ph type="title"/>
          </p:nvPr>
        </p:nvSpPr>
        <p:spPr/>
        <p:txBody>
          <a:bodyPr/>
          <a:lstStyle/>
          <a:p>
            <a:r>
              <a:rPr lang="en-US" dirty="0"/>
              <a:t>Most important databases</a:t>
            </a:r>
          </a:p>
        </p:txBody>
      </p:sp>
    </p:spTree>
    <p:extLst>
      <p:ext uri="{BB962C8B-B14F-4D97-AF65-F5344CB8AC3E}">
        <p14:creationId xmlns:p14="http://schemas.microsoft.com/office/powerpoint/2010/main" val="270649193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078" y="1697062"/>
            <a:ext cx="11375537" cy="5184576"/>
          </a:xfrm>
        </p:spPr>
        <p:txBody>
          <a:bodyPr vert="horz" wrap="square" lIns="0" tIns="0" rIns="0" bIns="0" rtlCol="0">
            <a:normAutofit fontScale="85000" lnSpcReduction="20000"/>
          </a:bodyPr>
          <a:lstStyle/>
          <a:p>
            <a:pPr marL="345327" lvl="1" indent="-345327" defTabSz="685864">
              <a:buClr>
                <a:srgbClr val="0072C6"/>
              </a:buClr>
              <a:buFont typeface="Wingdings" panose="05000000000000000000" pitchFamily="2" charset="2"/>
              <a:buChar char="§"/>
            </a:pPr>
            <a:r>
              <a:rPr lang="en-US" sz="2500" b="0" dirty="0" smtClean="0">
                <a:solidFill>
                  <a:schemeClr val="tx1">
                    <a:lumMod val="75000"/>
                    <a:lumOff val="25000"/>
                    <a:alpha val="99000"/>
                  </a:schemeClr>
                </a:solidFill>
              </a:rPr>
              <a:t>Spool </a:t>
            </a:r>
            <a:r>
              <a:rPr lang="en-US" sz="2500" b="0" dirty="0">
                <a:solidFill>
                  <a:schemeClr val="tx1">
                    <a:lumMod val="75000"/>
                    <a:lumOff val="25000"/>
                    <a:alpha val="99000"/>
                  </a:schemeClr>
                </a:solidFill>
              </a:rPr>
              <a:t>(</a:t>
            </a:r>
            <a:r>
              <a:rPr lang="pt-PT" sz="2500" b="0" dirty="0" err="1">
                <a:solidFill>
                  <a:schemeClr val="tx1">
                    <a:lumMod val="75000"/>
                    <a:lumOff val="25000"/>
                    <a:alpha val="99000"/>
                  </a:schemeClr>
                </a:solidFill>
              </a:rPr>
              <a:t>Parts</a:t>
            </a:r>
            <a:r>
              <a:rPr lang="pt-PT" sz="2500" b="0" dirty="0">
                <a:solidFill>
                  <a:schemeClr val="tx1">
                    <a:lumMod val="75000"/>
                    <a:lumOff val="25000"/>
                    <a:alpha val="99000"/>
                  </a:schemeClr>
                </a:solidFill>
              </a:rPr>
              <a:t> &amp; </a:t>
            </a:r>
            <a:r>
              <a:rPr lang="pt-PT" sz="2500" b="0" dirty="0" err="1">
                <a:solidFill>
                  <a:schemeClr val="tx1">
                    <a:lumMod val="75000"/>
                    <a:lumOff val="25000"/>
                    <a:alpha val="99000"/>
                  </a:schemeClr>
                </a:solidFill>
              </a:rPr>
              <a:t>Fragments</a:t>
            </a:r>
            <a:r>
              <a:rPr lang="en-US" sz="2500" b="0" dirty="0">
                <a:solidFill>
                  <a:schemeClr val="tx1">
                    <a:lumMod val="75000"/>
                    <a:lumOff val="25000"/>
                    <a:alpha val="99000"/>
                  </a:schemeClr>
                </a:solidFill>
              </a:rPr>
              <a:t>)</a:t>
            </a:r>
          </a:p>
          <a:p>
            <a:pPr marL="561227" lvl="2" indent="-345327" defTabSz="685864">
              <a:buClr>
                <a:srgbClr val="0072C6"/>
              </a:buClr>
              <a:buFont typeface="Wingdings" panose="05000000000000000000" pitchFamily="2" charset="2"/>
              <a:buChar char="§"/>
            </a:pPr>
            <a:r>
              <a:rPr lang="en-US" sz="1600" b="0" dirty="0">
                <a:solidFill>
                  <a:schemeClr val="tx1">
                    <a:lumMod val="75000"/>
                    <a:lumOff val="25000"/>
                    <a:alpha val="99000"/>
                  </a:schemeClr>
                </a:solidFill>
              </a:rPr>
              <a:t>These tables store actual message data in the </a:t>
            </a:r>
            <a:r>
              <a:rPr lang="en-US" sz="1600" b="0" dirty="0" err="1">
                <a:solidFill>
                  <a:schemeClr val="tx1">
                    <a:lumMod val="75000"/>
                    <a:lumOff val="25000"/>
                    <a:alpha val="99000"/>
                  </a:schemeClr>
                </a:solidFill>
              </a:rPr>
              <a:t>BizTalkMsgBoxDb</a:t>
            </a:r>
            <a:r>
              <a:rPr lang="en-US" sz="1600" b="0" dirty="0">
                <a:solidFill>
                  <a:schemeClr val="tx1">
                    <a:lumMod val="75000"/>
                    <a:lumOff val="25000"/>
                    <a:alpha val="99000"/>
                  </a:schemeClr>
                </a:solidFill>
              </a:rPr>
              <a:t> database.</a:t>
            </a:r>
          </a:p>
          <a:p>
            <a:pPr marL="561227" lvl="2" indent="-345327" defTabSz="685864">
              <a:buClr>
                <a:srgbClr val="0072C6"/>
              </a:buClr>
              <a:buFont typeface="Wingdings" panose="05000000000000000000" pitchFamily="2" charset="2"/>
              <a:buChar char="§"/>
            </a:pPr>
            <a:r>
              <a:rPr lang="en-US" sz="1600" b="0" dirty="0" smtClean="0">
                <a:solidFill>
                  <a:schemeClr val="tx1">
                    <a:lumMod val="75000"/>
                    <a:lumOff val="25000"/>
                    <a:alpha val="99000"/>
                  </a:schemeClr>
                </a:solidFill>
              </a:rPr>
              <a:t>Many </a:t>
            </a:r>
            <a:r>
              <a:rPr lang="en-US" sz="1600" b="0" dirty="0">
                <a:solidFill>
                  <a:schemeClr val="tx1">
                    <a:lumMod val="75000"/>
                    <a:lumOff val="25000"/>
                    <a:alpha val="99000"/>
                  </a:schemeClr>
                </a:solidFill>
              </a:rPr>
              <a:t>records imply that there are a large number of messages are currently active, dehydrated, or suspended. Each message has exactly one row in the Spool table and at least one row in the Parts table.</a:t>
            </a:r>
          </a:p>
          <a:p>
            <a:pPr marL="345327" lvl="1" indent="-345327" defTabSz="685864">
              <a:buClr>
                <a:srgbClr val="0072C6"/>
              </a:buClr>
              <a:buFont typeface="Wingdings" panose="05000000000000000000" pitchFamily="2" charset="2"/>
              <a:buChar char="§"/>
            </a:pPr>
            <a:r>
              <a:rPr lang="en-US" sz="2500" b="0" dirty="0" err="1" smtClean="0">
                <a:solidFill>
                  <a:schemeClr val="tx1">
                    <a:lumMod val="75000"/>
                    <a:lumOff val="25000"/>
                    <a:alpha val="99000"/>
                  </a:schemeClr>
                </a:solidFill>
              </a:rPr>
              <a:t>TrackingData_x_x</a:t>
            </a:r>
            <a:endParaRPr lang="en-US" sz="2500" b="0" dirty="0" smtClean="0">
              <a:solidFill>
                <a:schemeClr val="tx1">
                  <a:lumMod val="75000"/>
                  <a:lumOff val="25000"/>
                  <a:alpha val="99000"/>
                </a:schemeClr>
              </a:solidFill>
            </a:endParaRPr>
          </a:p>
          <a:p>
            <a:pPr marL="561227" lvl="2" indent="-345327" defTabSz="685864">
              <a:buClr>
                <a:srgbClr val="0072C6"/>
              </a:buClr>
              <a:buFont typeface="Wingdings" panose="05000000000000000000" pitchFamily="2" charset="2"/>
              <a:buChar char="§"/>
            </a:pPr>
            <a:r>
              <a:rPr lang="en-US" sz="1700" b="0" dirty="0">
                <a:solidFill>
                  <a:schemeClr val="tx1">
                    <a:lumMod val="75000"/>
                    <a:lumOff val="25000"/>
                    <a:alpha val="99000"/>
                  </a:schemeClr>
                </a:solidFill>
              </a:rPr>
              <a:t>This table stores the tracked events in the </a:t>
            </a:r>
            <a:r>
              <a:rPr lang="en-US" sz="1700" b="0" dirty="0" err="1">
                <a:solidFill>
                  <a:schemeClr val="tx1">
                    <a:lumMod val="75000"/>
                    <a:lumOff val="25000"/>
                    <a:alpha val="99000"/>
                  </a:schemeClr>
                </a:solidFill>
              </a:rPr>
              <a:t>BizTalkMsgBoxDb</a:t>
            </a:r>
            <a:r>
              <a:rPr lang="en-US" sz="1700" b="0" dirty="0">
                <a:solidFill>
                  <a:schemeClr val="tx1">
                    <a:lumMod val="75000"/>
                    <a:lumOff val="25000"/>
                    <a:alpha val="99000"/>
                  </a:schemeClr>
                </a:solidFill>
              </a:rPr>
              <a:t> database for Tracking Data Decode Service (TDDS) to move the events to the BizTalkDTADb database.</a:t>
            </a:r>
          </a:p>
          <a:p>
            <a:pPr marL="561227" lvl="2" indent="-345327" defTabSz="685864">
              <a:buClr>
                <a:srgbClr val="0072C6"/>
              </a:buClr>
              <a:buFont typeface="Wingdings" panose="05000000000000000000" pitchFamily="2" charset="2"/>
              <a:buChar char="§"/>
            </a:pPr>
            <a:r>
              <a:rPr lang="en-US" sz="1700" b="0" dirty="0" smtClean="0">
                <a:solidFill>
                  <a:schemeClr val="tx1">
                    <a:lumMod val="75000"/>
                    <a:lumOff val="25000"/>
                    <a:alpha val="99000"/>
                  </a:schemeClr>
                </a:solidFill>
              </a:rPr>
              <a:t>If </a:t>
            </a:r>
            <a:r>
              <a:rPr lang="en-US" sz="1700" b="0" dirty="0">
                <a:solidFill>
                  <a:schemeClr val="tx1">
                    <a:lumMod val="75000"/>
                    <a:lumOff val="25000"/>
                    <a:alpha val="99000"/>
                  </a:schemeClr>
                </a:solidFill>
              </a:rPr>
              <a:t>the </a:t>
            </a:r>
            <a:r>
              <a:rPr lang="en-US" sz="1700" b="0" dirty="0" err="1">
                <a:solidFill>
                  <a:schemeClr val="tx1">
                    <a:lumMod val="75000"/>
                    <a:lumOff val="25000"/>
                    <a:alpha val="99000"/>
                  </a:schemeClr>
                </a:solidFill>
              </a:rPr>
              <a:t>TrackingData_x_x</a:t>
            </a:r>
            <a:r>
              <a:rPr lang="en-US" sz="1700" b="0" dirty="0">
                <a:solidFill>
                  <a:schemeClr val="tx1">
                    <a:lumMod val="75000"/>
                    <a:lumOff val="25000"/>
                    <a:alpha val="99000"/>
                  </a:schemeClr>
                </a:solidFill>
              </a:rPr>
              <a:t> tables are large, either the TDDS is not running or is not running successfully.</a:t>
            </a:r>
          </a:p>
          <a:p>
            <a:pPr marL="345327" lvl="1" indent="-345327" defTabSz="685864">
              <a:buClr>
                <a:srgbClr val="0072C6"/>
              </a:buClr>
              <a:buFont typeface="Wingdings" panose="05000000000000000000" pitchFamily="2" charset="2"/>
              <a:buChar char="§"/>
            </a:pPr>
            <a:r>
              <a:rPr lang="en-US" sz="2500" b="0" dirty="0" smtClean="0">
                <a:solidFill>
                  <a:schemeClr val="tx1">
                    <a:lumMod val="75000"/>
                    <a:lumOff val="25000"/>
                    <a:alpha val="99000"/>
                  </a:schemeClr>
                </a:solidFill>
              </a:rPr>
              <a:t>Instances</a:t>
            </a:r>
          </a:p>
          <a:p>
            <a:pPr marL="561227" lvl="2" indent="-345327" defTabSz="685864">
              <a:buClr>
                <a:srgbClr val="0072C6"/>
              </a:buClr>
              <a:buFont typeface="Wingdings" panose="05000000000000000000" pitchFamily="2" charset="2"/>
              <a:buChar char="§"/>
            </a:pPr>
            <a:r>
              <a:rPr lang="en-US" sz="1600" b="0" dirty="0">
                <a:solidFill>
                  <a:schemeClr val="tx1">
                    <a:lumMod val="75000"/>
                    <a:lumOff val="25000"/>
                    <a:alpha val="99000"/>
                  </a:schemeClr>
                </a:solidFill>
              </a:rPr>
              <a:t>This table stores all instances and their current status in the </a:t>
            </a:r>
            <a:r>
              <a:rPr lang="en-US" sz="1600" b="0" dirty="0" err="1">
                <a:solidFill>
                  <a:schemeClr val="tx1">
                    <a:lumMod val="75000"/>
                    <a:lumOff val="25000"/>
                    <a:alpha val="99000"/>
                  </a:schemeClr>
                </a:solidFill>
              </a:rPr>
              <a:t>BizTalkMsgBoxDb</a:t>
            </a:r>
            <a:r>
              <a:rPr lang="en-US" sz="1600" b="0" dirty="0">
                <a:solidFill>
                  <a:schemeClr val="tx1">
                    <a:lumMod val="75000"/>
                    <a:lumOff val="25000"/>
                    <a:alpha val="99000"/>
                  </a:schemeClr>
                </a:solidFill>
              </a:rPr>
              <a:t> database.</a:t>
            </a:r>
          </a:p>
          <a:p>
            <a:pPr marL="561227" lvl="2" indent="-345327" defTabSz="685864">
              <a:buClr>
                <a:srgbClr val="0072C6"/>
              </a:buClr>
              <a:buFont typeface="Wingdings" panose="05000000000000000000" pitchFamily="2" charset="2"/>
              <a:buChar char="§"/>
            </a:pPr>
            <a:r>
              <a:rPr lang="en-US" sz="1600" b="0" dirty="0">
                <a:solidFill>
                  <a:schemeClr val="tx1">
                    <a:lumMod val="75000"/>
                    <a:lumOff val="25000"/>
                    <a:alpha val="99000"/>
                  </a:schemeClr>
                </a:solidFill>
              </a:rPr>
              <a:t>The BizTalk Server Administrator should not allow for many suspended instances to remain in the Instances table.</a:t>
            </a:r>
          </a:p>
          <a:p>
            <a:pPr marL="345327" lvl="1" indent="-345327" defTabSz="685864">
              <a:buClr>
                <a:srgbClr val="0072C6"/>
              </a:buClr>
              <a:buFont typeface="Wingdings" panose="05000000000000000000" pitchFamily="2" charset="2"/>
              <a:buChar char="§"/>
            </a:pPr>
            <a:r>
              <a:rPr lang="en-US" sz="2500" b="0" dirty="0" err="1" smtClean="0">
                <a:solidFill>
                  <a:schemeClr val="tx1">
                    <a:lumMod val="75000"/>
                    <a:lumOff val="25000"/>
                    <a:alpha val="99000"/>
                  </a:schemeClr>
                </a:solidFill>
              </a:rPr>
              <a:t>Marklog</a:t>
            </a:r>
            <a:endParaRPr lang="en-US" sz="2500" b="0" dirty="0" smtClean="0">
              <a:solidFill>
                <a:schemeClr val="tx1">
                  <a:lumMod val="75000"/>
                  <a:lumOff val="25000"/>
                  <a:alpha val="99000"/>
                </a:schemeClr>
              </a:solidFill>
            </a:endParaRPr>
          </a:p>
          <a:p>
            <a:pPr marL="561227" lvl="2" indent="-345327" defTabSz="685864">
              <a:buClr>
                <a:srgbClr val="0072C6"/>
              </a:buClr>
              <a:buFont typeface="Wingdings" panose="05000000000000000000" pitchFamily="2" charset="2"/>
              <a:buChar char="§"/>
            </a:pPr>
            <a:r>
              <a:rPr lang="en-US" sz="1600" b="0" dirty="0" err="1">
                <a:solidFill>
                  <a:schemeClr val="tx1">
                    <a:lumMod val="75000"/>
                    <a:lumOff val="25000"/>
                    <a:alpha val="99000"/>
                  </a:schemeClr>
                </a:solidFill>
              </a:rPr>
              <a:t>Marklog</a:t>
            </a:r>
            <a:r>
              <a:rPr lang="en-US" sz="1600" b="0" dirty="0">
                <a:solidFill>
                  <a:schemeClr val="tx1">
                    <a:lumMod val="75000"/>
                    <a:lumOff val="25000"/>
                    <a:alpha val="99000"/>
                  </a:schemeClr>
                </a:solidFill>
              </a:rPr>
              <a:t> is a table store a string every time BizTalk backups the tracking database. Unfortunately BizTalk has no out-of-the-box possibilities to clean up that </a:t>
            </a:r>
            <a:r>
              <a:rPr lang="en-US" sz="1600" b="0" dirty="0" smtClean="0">
                <a:solidFill>
                  <a:schemeClr val="tx1">
                    <a:lumMod val="75000"/>
                    <a:lumOff val="25000"/>
                    <a:alpha val="99000"/>
                  </a:schemeClr>
                </a:solidFill>
              </a:rPr>
              <a:t>table</a:t>
            </a:r>
            <a:endParaRPr lang="en-US" sz="1600" b="0" dirty="0">
              <a:solidFill>
                <a:schemeClr val="tx1">
                  <a:lumMod val="75000"/>
                  <a:lumOff val="25000"/>
                  <a:alpha val="99000"/>
                </a:schemeClr>
              </a:solidFill>
            </a:endParaRPr>
          </a:p>
        </p:txBody>
      </p:sp>
      <p:sp>
        <p:nvSpPr>
          <p:cNvPr id="3" name="Title 2"/>
          <p:cNvSpPr>
            <a:spLocks noGrp="1"/>
          </p:cNvSpPr>
          <p:nvPr>
            <p:ph type="title"/>
          </p:nvPr>
        </p:nvSpPr>
        <p:spPr/>
        <p:txBody>
          <a:bodyPr/>
          <a:lstStyle/>
          <a:p>
            <a:r>
              <a:rPr lang="en-US" dirty="0" err="1"/>
              <a:t>BizTalkMsgBoxDb</a:t>
            </a:r>
            <a:endParaRPr lang="en-US" dirty="0"/>
          </a:p>
        </p:txBody>
      </p:sp>
    </p:spTree>
    <p:extLst>
      <p:ext uri="{BB962C8B-B14F-4D97-AF65-F5344CB8AC3E}">
        <p14:creationId xmlns:p14="http://schemas.microsoft.com/office/powerpoint/2010/main" val="319678001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078" y="1625054"/>
            <a:ext cx="11375537" cy="5225455"/>
          </a:xfrm>
        </p:spPr>
        <p:txBody>
          <a:bodyPr vert="horz" wrap="square" lIns="0" tIns="0" rIns="0" bIns="0" rtlCol="0">
            <a:normAutofit fontScale="70000" lnSpcReduction="20000"/>
          </a:bodyPr>
          <a:lstStyle/>
          <a:p>
            <a:pPr marL="345327" lvl="1" indent="-345327" defTabSz="685864">
              <a:buClr>
                <a:srgbClr val="0072C6"/>
              </a:buClr>
              <a:buFont typeface="Wingdings" panose="05000000000000000000" pitchFamily="2" charset="2"/>
              <a:buChar char="§"/>
            </a:pPr>
            <a:r>
              <a:rPr lang="en-US" sz="2500" b="0" dirty="0" err="1" smtClean="0">
                <a:solidFill>
                  <a:schemeClr val="tx1">
                    <a:lumMod val="75000"/>
                    <a:lumOff val="25000"/>
                    <a:alpha val="99000"/>
                  </a:schemeClr>
                </a:solidFill>
              </a:rPr>
              <a:t>DebugTrace</a:t>
            </a:r>
            <a:endParaRPr lang="en-US" sz="2500" b="0" dirty="0" smtClean="0">
              <a:solidFill>
                <a:schemeClr val="tx1">
                  <a:lumMod val="75000"/>
                  <a:lumOff val="25000"/>
                  <a:alpha val="99000"/>
                </a:schemeClr>
              </a:solidFill>
            </a:endParaRPr>
          </a:p>
          <a:p>
            <a:pPr marL="561227" lvl="2" indent="-345327" defTabSz="685864">
              <a:buClr>
                <a:srgbClr val="0072C6"/>
              </a:buClr>
              <a:buFont typeface="Wingdings" panose="05000000000000000000" pitchFamily="2" charset="2"/>
              <a:buChar char="§"/>
            </a:pPr>
            <a:r>
              <a:rPr lang="en-US" sz="2100" b="0" dirty="0" smtClean="0">
                <a:solidFill>
                  <a:schemeClr val="tx1">
                    <a:lumMod val="75000"/>
                    <a:lumOff val="25000"/>
                    <a:alpha val="99000"/>
                  </a:schemeClr>
                </a:solidFill>
              </a:rPr>
              <a:t>This </a:t>
            </a:r>
            <a:r>
              <a:rPr lang="en-US" sz="2100" b="0" dirty="0">
                <a:solidFill>
                  <a:schemeClr val="tx1">
                    <a:lumMod val="75000"/>
                    <a:lumOff val="25000"/>
                    <a:alpha val="99000"/>
                  </a:schemeClr>
                </a:solidFill>
              </a:rPr>
              <a:t>table stores the Orchestration debugger events in the BizTalkDTADb </a:t>
            </a:r>
            <a:r>
              <a:rPr lang="en-US" sz="2100" b="0" dirty="0" smtClean="0">
                <a:solidFill>
                  <a:schemeClr val="tx1">
                    <a:lumMod val="75000"/>
                    <a:lumOff val="25000"/>
                    <a:alpha val="99000"/>
                  </a:schemeClr>
                </a:solidFill>
              </a:rPr>
              <a:t>database.</a:t>
            </a:r>
          </a:p>
          <a:p>
            <a:pPr marL="561227" lvl="2" indent="-345327" defTabSz="685864">
              <a:buClr>
                <a:srgbClr val="0072C6"/>
              </a:buClr>
              <a:buFont typeface="Wingdings" panose="05000000000000000000" pitchFamily="2" charset="2"/>
              <a:buChar char="§"/>
            </a:pPr>
            <a:r>
              <a:rPr lang="en-US" sz="2100" b="0" dirty="0">
                <a:solidFill>
                  <a:schemeClr val="tx1">
                    <a:lumMod val="75000"/>
                    <a:lumOff val="25000"/>
                    <a:alpha val="99000"/>
                  </a:schemeClr>
                </a:solidFill>
              </a:rPr>
              <a:t>If the </a:t>
            </a:r>
            <a:r>
              <a:rPr lang="en-US" sz="2100" b="0" dirty="0" err="1">
                <a:solidFill>
                  <a:schemeClr val="tx1">
                    <a:lumMod val="75000"/>
                    <a:lumOff val="25000"/>
                    <a:alpha val="99000"/>
                  </a:schemeClr>
                </a:solidFill>
              </a:rPr>
              <a:t>dta_DebugTrace</a:t>
            </a:r>
            <a:r>
              <a:rPr lang="en-US" sz="2100" b="0" dirty="0">
                <a:solidFill>
                  <a:schemeClr val="tx1">
                    <a:lumMod val="75000"/>
                    <a:lumOff val="25000"/>
                    <a:alpha val="99000"/>
                  </a:schemeClr>
                </a:solidFill>
              </a:rPr>
              <a:t> table has many records, orchestration shape tracking is being used or was being used. If orchestration debugging is not required for regular operations, disable orchestration shape tracking for all orchestrations.</a:t>
            </a:r>
          </a:p>
          <a:p>
            <a:pPr marL="345327" lvl="1" indent="-345327" defTabSz="685864">
              <a:buClr>
                <a:srgbClr val="0072C6"/>
              </a:buClr>
              <a:buFont typeface="Wingdings" panose="05000000000000000000" pitchFamily="2" charset="2"/>
              <a:buChar char="§"/>
            </a:pPr>
            <a:r>
              <a:rPr lang="en-US" sz="2500" b="0" dirty="0" err="1" smtClean="0">
                <a:solidFill>
                  <a:schemeClr val="tx1">
                    <a:lumMod val="75000"/>
                    <a:lumOff val="25000"/>
                    <a:alpha val="99000"/>
                  </a:schemeClr>
                </a:solidFill>
              </a:rPr>
              <a:t>MessageInOutEvents</a:t>
            </a:r>
            <a:endParaRPr lang="en-US" sz="2500" b="0" dirty="0" smtClean="0">
              <a:solidFill>
                <a:schemeClr val="tx1">
                  <a:lumMod val="75000"/>
                  <a:lumOff val="25000"/>
                  <a:alpha val="99000"/>
                </a:schemeClr>
              </a:solidFill>
            </a:endParaRPr>
          </a:p>
          <a:p>
            <a:pPr marL="561227" lvl="2" indent="-345327" defTabSz="685864">
              <a:buClr>
                <a:srgbClr val="0072C6"/>
              </a:buClr>
              <a:buFont typeface="Wingdings" panose="05000000000000000000" pitchFamily="2" charset="2"/>
              <a:buChar char="§"/>
            </a:pPr>
            <a:r>
              <a:rPr lang="en-US" sz="2100" b="0" dirty="0">
                <a:solidFill>
                  <a:schemeClr val="tx1">
                    <a:lumMod val="75000"/>
                    <a:lumOff val="25000"/>
                    <a:alpha val="99000"/>
                  </a:schemeClr>
                </a:solidFill>
              </a:rPr>
              <a:t>This table stores tracked event messages in the BizTalkDTADb database. These tracked event messages include message context information</a:t>
            </a:r>
            <a:r>
              <a:rPr lang="en-US" sz="2100" b="0" dirty="0" smtClean="0">
                <a:solidFill>
                  <a:schemeClr val="tx1">
                    <a:lumMod val="75000"/>
                    <a:lumOff val="25000"/>
                    <a:alpha val="99000"/>
                  </a:schemeClr>
                </a:solidFill>
              </a:rPr>
              <a:t>.</a:t>
            </a:r>
          </a:p>
          <a:p>
            <a:pPr marL="561227" lvl="2" indent="-345327" defTabSz="685864">
              <a:buClr>
                <a:srgbClr val="0072C6"/>
              </a:buClr>
              <a:buFont typeface="Wingdings" panose="05000000000000000000" pitchFamily="2" charset="2"/>
              <a:buChar char="§"/>
            </a:pPr>
            <a:r>
              <a:rPr lang="en-US" sz="2100" b="0" dirty="0">
                <a:solidFill>
                  <a:schemeClr val="tx1">
                    <a:lumMod val="75000"/>
                    <a:lumOff val="25000"/>
                    <a:alpha val="99000"/>
                  </a:schemeClr>
                </a:solidFill>
              </a:rPr>
              <a:t>If the </a:t>
            </a:r>
            <a:r>
              <a:rPr lang="en-US" sz="2100" b="0" dirty="0" err="1">
                <a:solidFill>
                  <a:schemeClr val="tx1">
                    <a:lumMod val="75000"/>
                    <a:lumOff val="25000"/>
                    <a:alpha val="99000"/>
                  </a:schemeClr>
                </a:solidFill>
              </a:rPr>
              <a:t>dta_DebugTrace</a:t>
            </a:r>
            <a:r>
              <a:rPr lang="en-US" sz="2100" b="0" dirty="0">
                <a:solidFill>
                  <a:schemeClr val="tx1">
                    <a:lumMod val="75000"/>
                    <a:lumOff val="25000"/>
                    <a:alpha val="99000"/>
                  </a:schemeClr>
                </a:solidFill>
              </a:rPr>
              <a:t> table and the </a:t>
            </a:r>
            <a:r>
              <a:rPr lang="en-US" sz="2100" b="0" dirty="0" err="1">
                <a:solidFill>
                  <a:schemeClr val="tx1">
                    <a:lumMod val="75000"/>
                    <a:lumOff val="25000"/>
                    <a:alpha val="99000"/>
                  </a:schemeClr>
                </a:solidFill>
              </a:rPr>
              <a:t>dta_MessageInOutEvents</a:t>
            </a:r>
            <a:r>
              <a:rPr lang="en-US" sz="2100" b="0" dirty="0">
                <a:solidFill>
                  <a:schemeClr val="tx1">
                    <a:lumMod val="75000"/>
                    <a:lumOff val="25000"/>
                    <a:alpha val="99000"/>
                  </a:schemeClr>
                </a:solidFill>
              </a:rPr>
              <a:t> table in the </a:t>
            </a:r>
            <a:r>
              <a:rPr lang="en-US" sz="2100" b="0" dirty="0" err="1">
                <a:solidFill>
                  <a:schemeClr val="tx1">
                    <a:lumMod val="75000"/>
                    <a:lumOff val="25000"/>
                    <a:alpha val="99000"/>
                  </a:schemeClr>
                </a:solidFill>
              </a:rPr>
              <a:t>BizTalkTrackingDb</a:t>
            </a:r>
            <a:r>
              <a:rPr lang="en-US" sz="2100" b="0" dirty="0">
                <a:solidFill>
                  <a:schemeClr val="tx1">
                    <a:lumMod val="75000"/>
                    <a:lumOff val="25000"/>
                    <a:alpha val="99000"/>
                  </a:schemeClr>
                </a:solidFill>
              </a:rPr>
              <a:t> database are too large, you can truncate the tables manually after you stop the tracking host.</a:t>
            </a:r>
          </a:p>
          <a:p>
            <a:pPr marL="345327" lvl="1" indent="-345327" defTabSz="685864">
              <a:buClr>
                <a:srgbClr val="0072C6"/>
              </a:buClr>
              <a:buFont typeface="Wingdings" panose="05000000000000000000" pitchFamily="2" charset="2"/>
              <a:buChar char="§"/>
            </a:pPr>
            <a:r>
              <a:rPr lang="en-US" sz="2500" b="0" dirty="0" err="1" smtClean="0">
                <a:solidFill>
                  <a:schemeClr val="tx1">
                    <a:lumMod val="75000"/>
                    <a:lumOff val="25000"/>
                    <a:alpha val="99000"/>
                  </a:schemeClr>
                </a:solidFill>
              </a:rPr>
              <a:t>ServiceInstances</a:t>
            </a:r>
            <a:endParaRPr lang="en-US" sz="2500" b="0" dirty="0" smtClean="0">
              <a:solidFill>
                <a:schemeClr val="tx1">
                  <a:lumMod val="75000"/>
                  <a:lumOff val="25000"/>
                  <a:alpha val="99000"/>
                </a:schemeClr>
              </a:solidFill>
            </a:endParaRPr>
          </a:p>
          <a:p>
            <a:pPr marL="561227" lvl="2" indent="-345327" defTabSz="685864">
              <a:buClr>
                <a:srgbClr val="0072C6"/>
              </a:buClr>
              <a:buFont typeface="Wingdings" panose="05000000000000000000" pitchFamily="2" charset="2"/>
              <a:buChar char="§"/>
            </a:pPr>
            <a:r>
              <a:rPr lang="en-US" sz="2100" b="0" dirty="0">
                <a:solidFill>
                  <a:schemeClr val="tx1">
                    <a:lumMod val="75000"/>
                    <a:lumOff val="25000"/>
                    <a:alpha val="99000"/>
                  </a:schemeClr>
                </a:solidFill>
              </a:rPr>
              <a:t>This table stores tracked events for service instances in the BizTalkDTADb database</a:t>
            </a:r>
            <a:r>
              <a:rPr lang="en-US" sz="2100" b="0" dirty="0" smtClean="0">
                <a:solidFill>
                  <a:schemeClr val="tx1">
                    <a:lumMod val="75000"/>
                    <a:lumOff val="25000"/>
                    <a:alpha val="99000"/>
                  </a:schemeClr>
                </a:solidFill>
              </a:rPr>
              <a:t>.</a:t>
            </a:r>
          </a:p>
          <a:p>
            <a:pPr marL="561227" lvl="2" indent="-345327" defTabSz="685864">
              <a:buClr>
                <a:srgbClr val="0072C6"/>
              </a:buClr>
              <a:buFont typeface="Wingdings" panose="05000000000000000000" pitchFamily="2" charset="2"/>
              <a:buChar char="§"/>
            </a:pPr>
            <a:r>
              <a:rPr lang="en-US" sz="2100" b="0" dirty="0">
                <a:solidFill>
                  <a:schemeClr val="tx1">
                    <a:lumMod val="75000"/>
                    <a:lumOff val="25000"/>
                    <a:alpha val="99000"/>
                  </a:schemeClr>
                </a:solidFill>
              </a:rPr>
              <a:t>If this table is large, the BizTalkDTADb database is probably large.</a:t>
            </a:r>
          </a:p>
          <a:p>
            <a:pPr marL="345327" lvl="1" indent="-345327" defTabSz="685864">
              <a:buClr>
                <a:srgbClr val="0072C6"/>
              </a:buClr>
              <a:buFont typeface="Wingdings" panose="05000000000000000000" pitchFamily="2" charset="2"/>
              <a:buChar char="§"/>
            </a:pPr>
            <a:r>
              <a:rPr lang="en-US" sz="2500" b="0" dirty="0" err="1" smtClean="0">
                <a:solidFill>
                  <a:schemeClr val="tx1">
                    <a:lumMod val="75000"/>
                    <a:lumOff val="25000"/>
                    <a:alpha val="99000"/>
                  </a:schemeClr>
                </a:solidFill>
              </a:rPr>
              <a:t>Marklog</a:t>
            </a:r>
            <a:endParaRPr lang="en-US" sz="2500" b="0" dirty="0" smtClean="0">
              <a:solidFill>
                <a:schemeClr val="tx1">
                  <a:lumMod val="75000"/>
                  <a:lumOff val="25000"/>
                  <a:alpha val="99000"/>
                </a:schemeClr>
              </a:solidFill>
            </a:endParaRPr>
          </a:p>
          <a:p>
            <a:pPr marL="561227" lvl="2" indent="-345327" defTabSz="685864">
              <a:buClr>
                <a:srgbClr val="0072C6"/>
              </a:buClr>
              <a:buFont typeface="Wingdings" panose="05000000000000000000" pitchFamily="2" charset="2"/>
              <a:buChar char="§"/>
            </a:pPr>
            <a:r>
              <a:rPr lang="en-US" sz="2100" b="0" dirty="0">
                <a:solidFill>
                  <a:schemeClr val="tx1">
                    <a:lumMod val="75000"/>
                    <a:lumOff val="25000"/>
                    <a:alpha val="99000"/>
                  </a:schemeClr>
                </a:solidFill>
              </a:rPr>
              <a:t>This table holds all the transaction marks set to this database during backup. Each (BizTalk) database which is being backed up by the 'Backup BizTalk Server' job has this table. Note that there is no job that cleans this table!</a:t>
            </a:r>
          </a:p>
        </p:txBody>
      </p:sp>
      <p:sp>
        <p:nvSpPr>
          <p:cNvPr id="3" name="Title 2"/>
          <p:cNvSpPr>
            <a:spLocks noGrp="1"/>
          </p:cNvSpPr>
          <p:nvPr>
            <p:ph type="title"/>
          </p:nvPr>
        </p:nvSpPr>
        <p:spPr/>
        <p:txBody>
          <a:bodyPr/>
          <a:lstStyle/>
          <a:p>
            <a:r>
              <a:rPr lang="en-US" dirty="0"/>
              <a:t>BizTalkDTADb</a:t>
            </a:r>
          </a:p>
        </p:txBody>
      </p:sp>
    </p:spTree>
    <p:extLst>
      <p:ext uri="{BB962C8B-B14F-4D97-AF65-F5344CB8AC3E}">
        <p14:creationId xmlns:p14="http://schemas.microsoft.com/office/powerpoint/2010/main" val="220887109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30469" y="1877082"/>
            <a:ext cx="11375537" cy="3240360"/>
          </a:xfrm>
        </p:spPr>
        <p:txBody>
          <a:bodyPr vert="horz" wrap="square" lIns="0" tIns="0" rIns="0" bIns="0" rtlCol="0">
            <a:normAutofit/>
          </a:bodyPr>
          <a:lstStyle/>
          <a:p>
            <a:pPr marL="0" lvl="1" indent="0" defTabSz="685864">
              <a:buClr>
                <a:srgbClr val="0072C6"/>
              </a:buClr>
              <a:buNone/>
            </a:pPr>
            <a:r>
              <a:rPr lang="en-US" sz="2500" dirty="0">
                <a:solidFill>
                  <a:schemeClr val="tx1">
                    <a:lumMod val="75000"/>
                    <a:lumOff val="25000"/>
                    <a:alpha val="99000"/>
                  </a:schemeClr>
                </a:solidFill>
              </a:rPr>
              <a:t>BizTalk </a:t>
            </a:r>
            <a:r>
              <a:rPr lang="en-US" sz="2500" dirty="0" err="1">
                <a:solidFill>
                  <a:schemeClr val="tx1">
                    <a:lumMod val="75000"/>
                    <a:lumOff val="25000"/>
                    <a:alpha val="99000"/>
                  </a:schemeClr>
                </a:solidFill>
              </a:rPr>
              <a:t>MessageBox</a:t>
            </a:r>
            <a:r>
              <a:rPr lang="en-US" sz="2500" dirty="0">
                <a:solidFill>
                  <a:schemeClr val="tx1">
                    <a:lumMod val="75000"/>
                    <a:lumOff val="25000"/>
                    <a:alpha val="99000"/>
                  </a:schemeClr>
                </a:solidFill>
              </a:rPr>
              <a:t> </a:t>
            </a:r>
            <a:r>
              <a:rPr lang="en-US" sz="2500" dirty="0" smtClean="0">
                <a:solidFill>
                  <a:schemeClr val="tx1">
                    <a:lumMod val="75000"/>
                    <a:lumOff val="25000"/>
                    <a:alpha val="99000"/>
                  </a:schemeClr>
                </a:solidFill>
              </a:rPr>
              <a:t>database </a:t>
            </a:r>
            <a:r>
              <a:rPr lang="en-US" sz="2500" b="0" dirty="0" smtClean="0">
                <a:solidFill>
                  <a:schemeClr val="tx1">
                    <a:lumMod val="75000"/>
                    <a:lumOff val="25000"/>
                    <a:alpha val="99000"/>
                  </a:schemeClr>
                </a:solidFill>
              </a:rPr>
              <a:t>(</a:t>
            </a:r>
            <a:r>
              <a:rPr lang="en-US" sz="2500" b="0" dirty="0" err="1" smtClean="0">
                <a:solidFill>
                  <a:schemeClr val="tx1">
                    <a:lumMod val="75000"/>
                    <a:lumOff val="25000"/>
                    <a:alpha val="99000"/>
                  </a:schemeClr>
                </a:solidFill>
              </a:rPr>
              <a:t>BizTalkMsgBoxDb</a:t>
            </a:r>
            <a:r>
              <a:rPr lang="en-US" sz="2500" b="0" dirty="0" smtClean="0">
                <a:solidFill>
                  <a:schemeClr val="tx1">
                    <a:lumMod val="75000"/>
                    <a:lumOff val="25000"/>
                    <a:alpha val="99000"/>
                  </a:schemeClr>
                </a:solidFill>
              </a:rPr>
              <a:t>) should </a:t>
            </a:r>
            <a:r>
              <a:rPr lang="en-US" sz="2500" b="0" dirty="0">
                <a:solidFill>
                  <a:schemeClr val="tx1">
                    <a:lumMod val="75000"/>
                    <a:lumOff val="25000"/>
                    <a:alpha val="99000"/>
                  </a:schemeClr>
                </a:solidFill>
              </a:rPr>
              <a:t>be kept below 1GB ideally</a:t>
            </a:r>
            <a:r>
              <a:rPr lang="en-US" sz="2500" b="0" dirty="0" smtClean="0">
                <a:solidFill>
                  <a:schemeClr val="tx1">
                    <a:lumMod val="75000"/>
                    <a:lumOff val="25000"/>
                    <a:alpha val="99000"/>
                  </a:schemeClr>
                </a:solidFill>
              </a:rPr>
              <a:t>. This database </a:t>
            </a:r>
            <a:r>
              <a:rPr lang="en-US" sz="2500" b="0" dirty="0">
                <a:solidFill>
                  <a:schemeClr val="tx1">
                    <a:lumMod val="75000"/>
                    <a:lumOff val="25000"/>
                    <a:alpha val="99000"/>
                  </a:schemeClr>
                </a:solidFill>
              </a:rPr>
              <a:t>should not be larger than 5 </a:t>
            </a:r>
            <a:r>
              <a:rPr lang="en-US" sz="2500" b="0" dirty="0" smtClean="0">
                <a:solidFill>
                  <a:schemeClr val="tx1">
                    <a:lumMod val="75000"/>
                    <a:lumOff val="25000"/>
                    <a:alpha val="99000"/>
                  </a:schemeClr>
                </a:solidFill>
              </a:rPr>
              <a:t>GB.</a:t>
            </a:r>
            <a:endParaRPr lang="en-US" sz="2500" b="0" dirty="0">
              <a:solidFill>
                <a:schemeClr val="tx1">
                  <a:lumMod val="75000"/>
                  <a:lumOff val="25000"/>
                  <a:alpha val="99000"/>
                </a:schemeClr>
              </a:solidFill>
            </a:endParaRPr>
          </a:p>
          <a:p>
            <a:pPr marL="0" lvl="1" indent="0" defTabSz="685864">
              <a:buClr>
                <a:srgbClr val="0072C6"/>
              </a:buClr>
              <a:buNone/>
            </a:pPr>
            <a:endParaRPr lang="en-US" sz="2500" b="0" dirty="0" smtClean="0">
              <a:solidFill>
                <a:schemeClr val="tx1">
                  <a:lumMod val="75000"/>
                  <a:lumOff val="25000"/>
                  <a:alpha val="99000"/>
                </a:schemeClr>
              </a:solidFill>
            </a:endParaRPr>
          </a:p>
          <a:p>
            <a:pPr marL="0" lvl="1" indent="0" defTabSz="685864">
              <a:buClr>
                <a:srgbClr val="0072C6"/>
              </a:buClr>
              <a:buNone/>
            </a:pPr>
            <a:r>
              <a:rPr lang="en-US" sz="2500" dirty="0">
                <a:solidFill>
                  <a:schemeClr val="tx1">
                    <a:lumMod val="75000"/>
                    <a:lumOff val="25000"/>
                    <a:alpha val="99000"/>
                  </a:schemeClr>
                </a:solidFill>
              </a:rPr>
              <a:t>BizTalk Tracking database </a:t>
            </a:r>
            <a:r>
              <a:rPr lang="en-US" sz="2500" b="0" dirty="0">
                <a:solidFill>
                  <a:schemeClr val="tx1">
                    <a:lumMod val="75000"/>
                    <a:lumOff val="25000"/>
                    <a:alpha val="99000"/>
                  </a:schemeClr>
                </a:solidFill>
              </a:rPr>
              <a:t>(</a:t>
            </a:r>
            <a:r>
              <a:rPr lang="en-US" sz="2500" b="0" dirty="0" smtClean="0">
                <a:solidFill>
                  <a:schemeClr val="tx1">
                    <a:lumMod val="75000"/>
                    <a:lumOff val="25000"/>
                    <a:alpha val="99000"/>
                  </a:schemeClr>
                </a:solidFill>
              </a:rPr>
              <a:t>BizTalkDTADb) should </a:t>
            </a:r>
            <a:r>
              <a:rPr lang="en-US" sz="2500" b="0" dirty="0">
                <a:solidFill>
                  <a:schemeClr val="tx1">
                    <a:lumMod val="75000"/>
                    <a:lumOff val="25000"/>
                    <a:alpha val="99000"/>
                  </a:schemeClr>
                </a:solidFill>
              </a:rPr>
              <a:t>be kept </a:t>
            </a:r>
            <a:r>
              <a:rPr lang="en-US" sz="2500" b="0" dirty="0" smtClean="0">
                <a:solidFill>
                  <a:schemeClr val="tx1">
                    <a:lumMod val="75000"/>
                    <a:lumOff val="25000"/>
                    <a:alpha val="99000"/>
                  </a:schemeClr>
                </a:solidFill>
              </a:rPr>
              <a:t>under control. </a:t>
            </a:r>
            <a:r>
              <a:rPr lang="en-US" sz="2500" b="0" dirty="0">
                <a:solidFill>
                  <a:schemeClr val="tx1">
                    <a:lumMod val="75000"/>
                    <a:lumOff val="25000"/>
                    <a:alpha val="99000"/>
                  </a:schemeClr>
                </a:solidFill>
              </a:rPr>
              <a:t>Typically, 15 GB to 20 GB is considered too </a:t>
            </a:r>
            <a:r>
              <a:rPr lang="en-US" sz="2500" b="0" dirty="0" smtClean="0">
                <a:solidFill>
                  <a:schemeClr val="tx1">
                    <a:lumMod val="75000"/>
                    <a:lumOff val="25000"/>
                    <a:alpha val="99000"/>
                  </a:schemeClr>
                </a:solidFill>
              </a:rPr>
              <a:t>large.</a:t>
            </a:r>
          </a:p>
          <a:p>
            <a:pPr lvl="1"/>
            <a:endParaRPr lang="en-US" sz="2000" b="0" dirty="0" smtClean="0"/>
          </a:p>
        </p:txBody>
      </p:sp>
      <p:sp>
        <p:nvSpPr>
          <p:cNvPr id="3" name="Title 2"/>
          <p:cNvSpPr>
            <a:spLocks noGrp="1"/>
          </p:cNvSpPr>
          <p:nvPr>
            <p:ph type="title"/>
          </p:nvPr>
        </p:nvSpPr>
        <p:spPr/>
        <p:txBody>
          <a:bodyPr/>
          <a:lstStyle/>
          <a:p>
            <a:r>
              <a:rPr lang="en-AU" altLang="pt-PT" dirty="0" smtClean="0"/>
              <a:t>Databases sizes</a:t>
            </a:r>
            <a:endParaRPr lang="en-AU" altLang="pt-PT" dirty="0"/>
          </a:p>
        </p:txBody>
      </p:sp>
    </p:spTree>
    <p:extLst>
      <p:ext uri="{BB962C8B-B14F-4D97-AF65-F5344CB8AC3E}">
        <p14:creationId xmlns:p14="http://schemas.microsoft.com/office/powerpoint/2010/main" val="104696435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078" y="1985094"/>
            <a:ext cx="11375537" cy="4824536"/>
          </a:xfrm>
        </p:spPr>
        <p:txBody>
          <a:bodyPr vert="horz" wrap="square" lIns="0" tIns="0" rIns="0" bIns="0" rtlCol="0">
            <a:normAutofit fontScale="92500"/>
          </a:bodyPr>
          <a:lstStyle/>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When you have large BizTalk Server databases, you may experience the following issues:</a:t>
            </a:r>
          </a:p>
          <a:p>
            <a:pPr marL="561227" lvl="2" indent="-345327" defTabSz="685864">
              <a:buClr>
                <a:srgbClr val="0072C6"/>
              </a:buClr>
              <a:buFont typeface="Wingdings" panose="05000000000000000000" pitchFamily="2" charset="2"/>
              <a:buChar char="§"/>
            </a:pPr>
            <a:r>
              <a:rPr lang="en-US" sz="2100" b="0" dirty="0" smtClean="0">
                <a:solidFill>
                  <a:schemeClr val="tx1">
                    <a:lumMod val="75000"/>
                    <a:lumOff val="25000"/>
                    <a:alpha val="99000"/>
                  </a:schemeClr>
                </a:solidFill>
              </a:rPr>
              <a:t>The </a:t>
            </a:r>
            <a:r>
              <a:rPr lang="en-US" sz="2100" b="0" dirty="0" err="1">
                <a:solidFill>
                  <a:schemeClr val="tx1">
                    <a:lumMod val="75000"/>
                    <a:lumOff val="25000"/>
                    <a:alpha val="99000"/>
                  </a:schemeClr>
                </a:solidFill>
              </a:rPr>
              <a:t>BizTalkMsgBoxDb</a:t>
            </a:r>
            <a:r>
              <a:rPr lang="en-US" sz="2100" b="0" dirty="0">
                <a:solidFill>
                  <a:schemeClr val="tx1">
                    <a:lumMod val="75000"/>
                    <a:lumOff val="25000"/>
                    <a:alpha val="99000"/>
                  </a:schemeClr>
                </a:solidFill>
              </a:rPr>
              <a:t> database continues to grow. However, both the log file and the data size remain large</a:t>
            </a:r>
            <a:r>
              <a:rPr lang="en-US" sz="2100" b="0" dirty="0" smtClean="0">
                <a:solidFill>
                  <a:schemeClr val="tx1">
                    <a:lumMod val="75000"/>
                    <a:lumOff val="25000"/>
                    <a:alpha val="99000"/>
                  </a:schemeClr>
                </a:solidFill>
              </a:rPr>
              <a:t>.</a:t>
            </a:r>
          </a:p>
          <a:p>
            <a:pPr marL="561227" lvl="2" indent="-345327" defTabSz="685864">
              <a:buClr>
                <a:srgbClr val="0072C6"/>
              </a:buClr>
              <a:buFont typeface="Wingdings" panose="05000000000000000000" pitchFamily="2" charset="2"/>
              <a:buChar char="§"/>
            </a:pPr>
            <a:r>
              <a:rPr lang="en-US" sz="2100" b="0" dirty="0">
                <a:solidFill>
                  <a:schemeClr val="tx1">
                    <a:lumMod val="75000"/>
                    <a:lumOff val="25000"/>
                    <a:alpha val="99000"/>
                  </a:schemeClr>
                </a:solidFill>
              </a:rPr>
              <a:t>BizTalk Server takes a longer time than usual to process even a simple message flow </a:t>
            </a:r>
            <a:r>
              <a:rPr lang="en-US" sz="2100" b="0" dirty="0" smtClean="0">
                <a:solidFill>
                  <a:schemeClr val="tx1">
                    <a:lumMod val="75000"/>
                    <a:lumOff val="25000"/>
                    <a:alpha val="99000"/>
                  </a:schemeClr>
                </a:solidFill>
              </a:rPr>
              <a:t>scenario</a:t>
            </a:r>
          </a:p>
          <a:p>
            <a:pPr marL="561227" lvl="2" indent="-345327" defTabSz="685864">
              <a:buClr>
                <a:srgbClr val="0072C6"/>
              </a:buClr>
              <a:buFont typeface="Wingdings" panose="05000000000000000000" pitchFamily="2" charset="2"/>
              <a:buChar char="§"/>
            </a:pPr>
            <a:r>
              <a:rPr lang="en-US" sz="2100" b="0" dirty="0">
                <a:solidFill>
                  <a:schemeClr val="tx1">
                    <a:lumMod val="75000"/>
                    <a:lumOff val="25000"/>
                    <a:alpha val="99000"/>
                  </a:schemeClr>
                </a:solidFill>
              </a:rPr>
              <a:t>Health and Activity Tracking (HAT) queries take a longer time than usual and may time out.</a:t>
            </a:r>
          </a:p>
          <a:p>
            <a:pPr marL="561227" lvl="2" indent="-345327" defTabSz="685864">
              <a:buClr>
                <a:srgbClr val="0072C6"/>
              </a:buClr>
              <a:buFont typeface="Wingdings" panose="05000000000000000000" pitchFamily="2" charset="2"/>
              <a:buChar char="§"/>
            </a:pPr>
            <a:r>
              <a:rPr lang="en-US" sz="2100" b="0" dirty="0">
                <a:solidFill>
                  <a:schemeClr val="tx1">
                    <a:lumMod val="75000"/>
                    <a:lumOff val="25000"/>
                    <a:alpha val="99000"/>
                  </a:schemeClr>
                </a:solidFill>
              </a:rPr>
              <a:t>The database log file is never truncated</a:t>
            </a:r>
            <a:r>
              <a:rPr lang="en-US" sz="2100" b="0" dirty="0" smtClean="0">
                <a:solidFill>
                  <a:schemeClr val="tx1">
                    <a:lumMod val="75000"/>
                    <a:lumOff val="25000"/>
                    <a:alpha val="99000"/>
                  </a:schemeClr>
                </a:solidFill>
              </a:rPr>
              <a:t>.</a:t>
            </a:r>
          </a:p>
          <a:p>
            <a:pPr marL="561227" lvl="2" indent="-345327" defTabSz="685864">
              <a:buClr>
                <a:srgbClr val="0072C6"/>
              </a:buClr>
              <a:buFont typeface="Wingdings" panose="05000000000000000000" pitchFamily="2" charset="2"/>
              <a:buChar char="§"/>
            </a:pPr>
            <a:r>
              <a:rPr lang="en-US" sz="2100" b="0" dirty="0">
                <a:solidFill>
                  <a:schemeClr val="tx1">
                    <a:lumMod val="75000"/>
                    <a:lumOff val="25000"/>
                    <a:alpha val="99000"/>
                  </a:schemeClr>
                </a:solidFill>
              </a:rPr>
              <a:t>The BizTalk SQL Server Agent jobs run slower than usual</a:t>
            </a:r>
            <a:r>
              <a:rPr lang="en-US" sz="2100" b="0" dirty="0" smtClean="0">
                <a:solidFill>
                  <a:schemeClr val="tx1">
                    <a:lumMod val="75000"/>
                    <a:lumOff val="25000"/>
                    <a:alpha val="99000"/>
                  </a:schemeClr>
                </a:solidFill>
              </a:rPr>
              <a:t>.</a:t>
            </a:r>
          </a:p>
          <a:p>
            <a:pPr marL="561227" lvl="2" indent="-345327" defTabSz="685864">
              <a:buClr>
                <a:srgbClr val="0072C6"/>
              </a:buClr>
              <a:buFont typeface="Wingdings" panose="05000000000000000000" pitchFamily="2" charset="2"/>
              <a:buChar char="§"/>
            </a:pPr>
            <a:r>
              <a:rPr lang="en-US" sz="2100" b="0" dirty="0">
                <a:solidFill>
                  <a:schemeClr val="tx1">
                    <a:lumMod val="75000"/>
                    <a:lumOff val="25000"/>
                    <a:alpha val="99000"/>
                  </a:schemeClr>
                </a:solidFill>
              </a:rPr>
              <a:t>Some tables are significantly larger or have too many rows compared to the usual table size</a:t>
            </a:r>
            <a:r>
              <a:rPr lang="en-US" sz="2100" b="0" dirty="0" smtClean="0">
                <a:solidFill>
                  <a:schemeClr val="tx1">
                    <a:lumMod val="75000"/>
                    <a:lumOff val="25000"/>
                    <a:alpha val="99000"/>
                  </a:schemeClr>
                </a:solidFill>
              </a:rPr>
              <a:t>.</a:t>
            </a:r>
            <a:endParaRPr lang="en-US" sz="2100" b="0" dirty="0">
              <a:solidFill>
                <a:schemeClr val="tx1">
                  <a:lumMod val="75000"/>
                  <a:lumOff val="25000"/>
                  <a:alpha val="99000"/>
                </a:schemeClr>
              </a:solidFill>
            </a:endParaRPr>
          </a:p>
          <a:p>
            <a:pPr marL="561227" lvl="2" indent="-345327" defTabSz="685864">
              <a:buClr>
                <a:srgbClr val="0072C6"/>
              </a:buClr>
              <a:buFont typeface="Wingdings" panose="05000000000000000000" pitchFamily="2" charset="2"/>
              <a:buChar char="§"/>
            </a:pPr>
            <a:endParaRPr lang="en-US" sz="2100" b="0" dirty="0">
              <a:solidFill>
                <a:schemeClr val="tx1">
                  <a:lumMod val="75000"/>
                  <a:lumOff val="25000"/>
                  <a:alpha val="99000"/>
                </a:schemeClr>
              </a:solidFill>
            </a:endParaRPr>
          </a:p>
          <a:p>
            <a:pPr marL="561227" lvl="2" indent="-345327" defTabSz="685864">
              <a:buClr>
                <a:srgbClr val="0072C6"/>
              </a:buClr>
              <a:buFont typeface="Wingdings" panose="05000000000000000000" pitchFamily="2" charset="2"/>
              <a:buChar char="§"/>
            </a:pPr>
            <a:endParaRPr lang="en-US" sz="2100" b="0" dirty="0">
              <a:solidFill>
                <a:schemeClr val="tx1">
                  <a:lumMod val="75000"/>
                  <a:lumOff val="25000"/>
                  <a:alpha val="99000"/>
                </a:schemeClr>
              </a:solidFill>
            </a:endParaRPr>
          </a:p>
          <a:p>
            <a:pPr marL="345327" lvl="1" indent="-345327" defTabSz="685864">
              <a:buClr>
                <a:srgbClr val="0072C6"/>
              </a:buClr>
              <a:buFont typeface="Wingdings" panose="05000000000000000000" pitchFamily="2" charset="2"/>
              <a:buChar char="§"/>
            </a:pPr>
            <a:endParaRPr lang="en-US" sz="2500" b="0" dirty="0">
              <a:solidFill>
                <a:schemeClr val="tx1">
                  <a:lumMod val="75000"/>
                  <a:lumOff val="25000"/>
                  <a:alpha val="99000"/>
                </a:schemeClr>
              </a:solidFill>
            </a:endParaRPr>
          </a:p>
          <a:p>
            <a:pPr marL="345327" lvl="1" indent="-345327" defTabSz="685864">
              <a:buClr>
                <a:srgbClr val="0072C6"/>
              </a:buClr>
              <a:buFont typeface="Wingdings" panose="05000000000000000000" pitchFamily="2" charset="2"/>
              <a:buChar char="§"/>
            </a:pPr>
            <a:endParaRPr lang="en-US" sz="2500" b="0" dirty="0" smtClean="0">
              <a:solidFill>
                <a:schemeClr val="tx1">
                  <a:lumMod val="75000"/>
                  <a:lumOff val="25000"/>
                  <a:alpha val="99000"/>
                </a:schemeClr>
              </a:solidFill>
            </a:endParaRPr>
          </a:p>
          <a:p>
            <a:pPr lvl="1"/>
            <a:endParaRPr lang="en-US" sz="2000" b="0" dirty="0" smtClean="0"/>
          </a:p>
        </p:txBody>
      </p:sp>
      <p:sp>
        <p:nvSpPr>
          <p:cNvPr id="3" name="Title 2"/>
          <p:cNvSpPr>
            <a:spLocks noGrp="1"/>
          </p:cNvSpPr>
          <p:nvPr>
            <p:ph type="title"/>
          </p:nvPr>
        </p:nvSpPr>
        <p:spPr/>
        <p:txBody>
          <a:bodyPr/>
          <a:lstStyle/>
          <a:p>
            <a:r>
              <a:rPr lang="en-US" dirty="0"/>
              <a:t>BizTalk Server databases too </a:t>
            </a:r>
            <a:r>
              <a:rPr lang="en-US" dirty="0" smtClean="0"/>
              <a:t>large?</a:t>
            </a:r>
            <a:endParaRPr lang="en-AU" altLang="pt-PT" dirty="0"/>
          </a:p>
        </p:txBody>
      </p:sp>
    </p:spTree>
    <p:extLst>
      <p:ext uri="{BB962C8B-B14F-4D97-AF65-F5344CB8AC3E}">
        <p14:creationId xmlns:p14="http://schemas.microsoft.com/office/powerpoint/2010/main" val="397709746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078" y="1985094"/>
            <a:ext cx="11375537" cy="4824536"/>
          </a:xfrm>
        </p:spPr>
        <p:txBody>
          <a:bodyPr vert="horz" wrap="square" lIns="0" tIns="0" rIns="0" bIns="0" rtlCol="0">
            <a:normAutofit lnSpcReduction="10000"/>
          </a:bodyPr>
          <a:lstStyle/>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Databases can become large for various reasons. These reasons may include the </a:t>
            </a:r>
            <a:r>
              <a:rPr lang="en-US" sz="2500" b="0" dirty="0" smtClean="0">
                <a:solidFill>
                  <a:schemeClr val="tx1">
                    <a:lumMod val="75000"/>
                    <a:lumOff val="25000"/>
                    <a:alpha val="99000"/>
                  </a:schemeClr>
                </a:solidFill>
              </a:rPr>
              <a:t>following:</a:t>
            </a:r>
            <a:endParaRPr lang="en-US" sz="2500" b="0" dirty="0">
              <a:solidFill>
                <a:schemeClr val="tx1">
                  <a:lumMod val="75000"/>
                  <a:lumOff val="25000"/>
                  <a:alpha val="99000"/>
                </a:schemeClr>
              </a:solidFill>
            </a:endParaRPr>
          </a:p>
          <a:p>
            <a:pPr marL="561227" lvl="2" indent="-345327" defTabSz="685864">
              <a:buClr>
                <a:srgbClr val="0072C6"/>
              </a:buClr>
              <a:buFont typeface="Wingdings" panose="05000000000000000000" pitchFamily="2" charset="2"/>
              <a:buChar char="§"/>
            </a:pPr>
            <a:r>
              <a:rPr lang="en-US" sz="2100" b="0" dirty="0">
                <a:solidFill>
                  <a:schemeClr val="tx1">
                    <a:lumMod val="75000"/>
                    <a:lumOff val="25000"/>
                    <a:alpha val="99000"/>
                  </a:schemeClr>
                </a:solidFill>
              </a:rPr>
              <a:t>BizTalk SQL Server Agent jobs are not </a:t>
            </a:r>
            <a:r>
              <a:rPr lang="en-US" sz="2100" b="0" dirty="0" smtClean="0">
                <a:solidFill>
                  <a:schemeClr val="tx1">
                    <a:lumMod val="75000"/>
                    <a:lumOff val="25000"/>
                    <a:alpha val="99000"/>
                  </a:schemeClr>
                </a:solidFill>
              </a:rPr>
              <a:t>running.</a:t>
            </a:r>
          </a:p>
          <a:p>
            <a:pPr marL="561227" lvl="2" indent="-345327" defTabSz="685864">
              <a:buClr>
                <a:srgbClr val="0072C6"/>
              </a:buClr>
              <a:buFont typeface="Wingdings" panose="05000000000000000000" pitchFamily="2" charset="2"/>
              <a:buChar char="§"/>
            </a:pPr>
            <a:r>
              <a:rPr lang="en-US" sz="2100" b="0" dirty="0">
                <a:solidFill>
                  <a:schemeClr val="tx1">
                    <a:lumMod val="75000"/>
                    <a:lumOff val="25000"/>
                    <a:alpha val="99000"/>
                  </a:schemeClr>
                </a:solidFill>
              </a:rPr>
              <a:t>Suspended instances</a:t>
            </a:r>
            <a:r>
              <a:rPr lang="en-US" sz="2100" b="0" dirty="0" smtClean="0">
                <a:solidFill>
                  <a:schemeClr val="tx1">
                    <a:lumMod val="75000"/>
                    <a:lumOff val="25000"/>
                    <a:alpha val="99000"/>
                  </a:schemeClr>
                </a:solidFill>
              </a:rPr>
              <a:t>.</a:t>
            </a:r>
          </a:p>
          <a:p>
            <a:pPr marL="561227" lvl="2" indent="-345327" defTabSz="685864">
              <a:buClr>
                <a:srgbClr val="0072C6"/>
              </a:buClr>
              <a:buFont typeface="Wingdings" panose="05000000000000000000" pitchFamily="2" charset="2"/>
              <a:buChar char="§"/>
            </a:pPr>
            <a:r>
              <a:rPr lang="en-US" sz="2100" b="0" dirty="0">
                <a:solidFill>
                  <a:schemeClr val="tx1">
                    <a:lumMod val="75000"/>
                    <a:lumOff val="25000"/>
                    <a:alpha val="99000"/>
                  </a:schemeClr>
                </a:solidFill>
              </a:rPr>
              <a:t>Disk </a:t>
            </a:r>
            <a:r>
              <a:rPr lang="en-US" sz="2100" b="0" dirty="0" smtClean="0">
                <a:solidFill>
                  <a:schemeClr val="tx1">
                    <a:lumMod val="75000"/>
                    <a:lumOff val="25000"/>
                    <a:alpha val="99000"/>
                  </a:schemeClr>
                </a:solidFill>
              </a:rPr>
              <a:t>failures</a:t>
            </a:r>
          </a:p>
          <a:p>
            <a:pPr marL="561227" lvl="2" indent="-345327" defTabSz="685864">
              <a:buClr>
                <a:srgbClr val="0072C6"/>
              </a:buClr>
              <a:buFont typeface="Wingdings" panose="05000000000000000000" pitchFamily="2" charset="2"/>
              <a:buChar char="§"/>
            </a:pPr>
            <a:r>
              <a:rPr lang="en-US" sz="2100" b="0" dirty="0">
                <a:solidFill>
                  <a:schemeClr val="tx1">
                    <a:lumMod val="75000"/>
                    <a:lumOff val="25000"/>
                    <a:alpha val="99000"/>
                  </a:schemeClr>
                </a:solidFill>
              </a:rPr>
              <a:t>Tracking</a:t>
            </a:r>
          </a:p>
          <a:p>
            <a:pPr marL="561227" lvl="2" indent="-345327" defTabSz="685864">
              <a:buClr>
                <a:srgbClr val="0072C6"/>
              </a:buClr>
              <a:buFont typeface="Wingdings" panose="05000000000000000000" pitchFamily="2" charset="2"/>
              <a:buChar char="§"/>
            </a:pPr>
            <a:r>
              <a:rPr lang="en-US" sz="2100" b="0" dirty="0" smtClean="0">
                <a:solidFill>
                  <a:schemeClr val="tx1">
                    <a:lumMod val="75000"/>
                    <a:lumOff val="25000"/>
                    <a:alpha val="99000"/>
                  </a:schemeClr>
                </a:solidFill>
              </a:rPr>
              <a:t>Throttling</a:t>
            </a:r>
          </a:p>
          <a:p>
            <a:pPr marL="561227" lvl="2" indent="-345327" defTabSz="685864">
              <a:buClr>
                <a:srgbClr val="0072C6"/>
              </a:buClr>
              <a:buFont typeface="Wingdings" panose="05000000000000000000" pitchFamily="2" charset="2"/>
              <a:buChar char="§"/>
            </a:pPr>
            <a:r>
              <a:rPr lang="en-US" sz="2100" b="0" dirty="0">
                <a:solidFill>
                  <a:schemeClr val="tx1">
                    <a:lumMod val="75000"/>
                    <a:lumOff val="25000"/>
                    <a:alpha val="99000"/>
                  </a:schemeClr>
                </a:solidFill>
              </a:rPr>
              <a:t>SQL Server </a:t>
            </a:r>
            <a:r>
              <a:rPr lang="en-US" sz="2100" b="0" dirty="0" smtClean="0">
                <a:solidFill>
                  <a:schemeClr val="tx1">
                    <a:lumMod val="75000"/>
                    <a:lumOff val="25000"/>
                    <a:alpha val="99000"/>
                  </a:schemeClr>
                </a:solidFill>
              </a:rPr>
              <a:t>performance</a:t>
            </a:r>
          </a:p>
          <a:p>
            <a:pPr marL="561227" lvl="2" indent="-345327" defTabSz="685864">
              <a:buClr>
                <a:srgbClr val="0072C6"/>
              </a:buClr>
              <a:buFont typeface="Wingdings" panose="05000000000000000000" pitchFamily="2" charset="2"/>
              <a:buChar char="§"/>
            </a:pPr>
            <a:r>
              <a:rPr lang="en-US" sz="2100" b="0" dirty="0">
                <a:solidFill>
                  <a:schemeClr val="tx1">
                    <a:lumMod val="75000"/>
                    <a:lumOff val="25000"/>
                    <a:alpha val="99000"/>
                  </a:schemeClr>
                </a:solidFill>
              </a:rPr>
              <a:t>Network latency</a:t>
            </a:r>
          </a:p>
          <a:p>
            <a:pPr marL="561227" lvl="2" indent="-345327" defTabSz="685864">
              <a:buClr>
                <a:srgbClr val="0072C6"/>
              </a:buClr>
              <a:buFont typeface="Wingdings" panose="05000000000000000000" pitchFamily="2" charset="2"/>
              <a:buChar char="§"/>
            </a:pPr>
            <a:endParaRPr lang="en-US" sz="2100" b="0" dirty="0">
              <a:solidFill>
                <a:schemeClr val="tx1">
                  <a:lumMod val="75000"/>
                  <a:lumOff val="25000"/>
                  <a:alpha val="99000"/>
                </a:schemeClr>
              </a:solidFill>
            </a:endParaRPr>
          </a:p>
          <a:p>
            <a:pPr marL="561227" lvl="2" indent="-345327" defTabSz="685864">
              <a:buClr>
                <a:srgbClr val="0072C6"/>
              </a:buClr>
              <a:buFont typeface="Wingdings" panose="05000000000000000000" pitchFamily="2" charset="2"/>
              <a:buChar char="§"/>
            </a:pPr>
            <a:endParaRPr lang="en-US" sz="2100" b="0" dirty="0">
              <a:solidFill>
                <a:schemeClr val="tx1">
                  <a:lumMod val="75000"/>
                  <a:lumOff val="25000"/>
                  <a:alpha val="99000"/>
                </a:schemeClr>
              </a:solidFill>
            </a:endParaRPr>
          </a:p>
          <a:p>
            <a:pPr marL="561227" lvl="2" indent="-345327" defTabSz="685864">
              <a:buClr>
                <a:srgbClr val="0072C6"/>
              </a:buClr>
              <a:buFont typeface="Wingdings" panose="05000000000000000000" pitchFamily="2" charset="2"/>
              <a:buChar char="§"/>
            </a:pPr>
            <a:endParaRPr lang="en-US" sz="2100" b="0" dirty="0">
              <a:solidFill>
                <a:schemeClr val="tx1">
                  <a:lumMod val="75000"/>
                  <a:lumOff val="25000"/>
                  <a:alpha val="99000"/>
                </a:schemeClr>
              </a:solidFill>
            </a:endParaRPr>
          </a:p>
          <a:p>
            <a:pPr marL="345327" lvl="1" indent="-345327" defTabSz="685864">
              <a:buClr>
                <a:srgbClr val="0072C6"/>
              </a:buClr>
              <a:buFont typeface="Wingdings" panose="05000000000000000000" pitchFamily="2" charset="2"/>
              <a:buChar char="§"/>
            </a:pPr>
            <a:endParaRPr lang="en-US" sz="2500" b="0" dirty="0">
              <a:solidFill>
                <a:schemeClr val="tx1">
                  <a:lumMod val="75000"/>
                  <a:lumOff val="25000"/>
                  <a:alpha val="99000"/>
                </a:schemeClr>
              </a:solidFill>
            </a:endParaRPr>
          </a:p>
          <a:p>
            <a:pPr marL="345327" lvl="1" indent="-345327" defTabSz="685864">
              <a:buClr>
                <a:srgbClr val="0072C6"/>
              </a:buClr>
              <a:buFont typeface="Wingdings" panose="05000000000000000000" pitchFamily="2" charset="2"/>
              <a:buChar char="§"/>
            </a:pPr>
            <a:endParaRPr lang="en-US" sz="2500" b="0" dirty="0" smtClean="0">
              <a:solidFill>
                <a:schemeClr val="tx1">
                  <a:lumMod val="75000"/>
                  <a:lumOff val="25000"/>
                  <a:alpha val="99000"/>
                </a:schemeClr>
              </a:solidFill>
            </a:endParaRPr>
          </a:p>
          <a:p>
            <a:pPr lvl="1"/>
            <a:endParaRPr lang="en-US" sz="2000" b="0" dirty="0" smtClean="0"/>
          </a:p>
        </p:txBody>
      </p:sp>
      <p:sp>
        <p:nvSpPr>
          <p:cNvPr id="3" name="Title 2"/>
          <p:cNvSpPr>
            <a:spLocks noGrp="1"/>
          </p:cNvSpPr>
          <p:nvPr>
            <p:ph type="title"/>
          </p:nvPr>
        </p:nvSpPr>
        <p:spPr/>
        <p:txBody>
          <a:bodyPr/>
          <a:lstStyle/>
          <a:p>
            <a:r>
              <a:rPr lang="en-US" dirty="0"/>
              <a:t>BizTalk Server databases too </a:t>
            </a:r>
            <a:r>
              <a:rPr lang="en-US" dirty="0" smtClean="0"/>
              <a:t>large, Why?</a:t>
            </a:r>
            <a:endParaRPr lang="en-AU" altLang="pt-PT" dirty="0"/>
          </a:p>
        </p:txBody>
      </p:sp>
    </p:spTree>
    <p:extLst>
      <p:ext uri="{BB962C8B-B14F-4D97-AF65-F5344CB8AC3E}">
        <p14:creationId xmlns:p14="http://schemas.microsoft.com/office/powerpoint/2010/main" val="194796640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Sylinder 1"/>
          <p:cNvSpPr txBox="1"/>
          <p:nvPr/>
        </p:nvSpPr>
        <p:spPr>
          <a:xfrm>
            <a:off x="133561" y="2601632"/>
            <a:ext cx="12169352" cy="1791260"/>
          </a:xfrm>
          <a:prstGeom prst="rect">
            <a:avLst/>
          </a:prstGeom>
          <a:noFill/>
        </p:spPr>
        <p:txBody>
          <a:bodyPr wrap="square" lIns="182880" tIns="146304" rIns="182880" bIns="146304" rtlCol="0">
            <a:spAutoFit/>
          </a:bodyPr>
          <a:lstStyle/>
          <a:p>
            <a:pPr algn="ctr">
              <a:lnSpc>
                <a:spcPct val="90000"/>
              </a:lnSpc>
            </a:pPr>
            <a:r>
              <a:rPr lang="en-AU" sz="5400" dirty="0" smtClean="0"/>
              <a:t>Specific BizTalk SQL Configurations</a:t>
            </a:r>
          </a:p>
          <a:p>
            <a:pPr algn="ctr">
              <a:lnSpc>
                <a:spcPct val="90000"/>
              </a:lnSpc>
            </a:pPr>
            <a:r>
              <a:rPr lang="en-US" altLang="pt-PT" sz="5400" dirty="0"/>
              <a:t>&amp; Performance </a:t>
            </a:r>
            <a:r>
              <a:rPr lang="en-US" altLang="pt-PT" sz="5400" dirty="0" smtClean="0"/>
              <a:t>tuning</a:t>
            </a:r>
            <a:endParaRPr lang="en-US" sz="5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29024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Disable the Auto Update Statistics and Auto Create Statistics Options</a:t>
            </a:r>
          </a:p>
        </p:txBody>
      </p:sp>
      <p:sp>
        <p:nvSpPr>
          <p:cNvPr id="4" name="Text Placeholder 1"/>
          <p:cNvSpPr txBox="1">
            <a:spLocks/>
          </p:cNvSpPr>
          <p:nvPr/>
        </p:nvSpPr>
        <p:spPr>
          <a:xfrm>
            <a:off x="421578" y="2129110"/>
            <a:ext cx="11375537" cy="2088232"/>
          </a:xfrm>
          <a:prstGeom prst="rect">
            <a:avLst/>
          </a:prstGeom>
        </p:spPr>
        <p:txBody>
          <a:bodyPr vert="horz" wrap="square" lIns="0" tIns="0" rIns="0" bIns="0" rtlCol="0">
            <a:normAutofit/>
          </a:bodyPr>
          <a:lstStyle>
            <a:lvl1pPr marL="342900" marR="0" indent="-3429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4000" b="1"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400" b="1"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000" b="1"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15900" lvl="2" indent="0" defTabSz="685864">
              <a:buClr>
                <a:srgbClr val="0072C6"/>
              </a:buClr>
              <a:buNone/>
            </a:pPr>
            <a:r>
              <a:rPr lang="en-US" sz="2100" b="0" dirty="0" smtClean="0">
                <a:solidFill>
                  <a:schemeClr val="tx1">
                    <a:lumMod val="75000"/>
                    <a:lumOff val="25000"/>
                    <a:alpha val="99000"/>
                  </a:schemeClr>
                </a:solidFill>
              </a:rPr>
              <a:t>BizTalk Server relies heavily on SQL Server for accurate and rapid data processing. The auto create statistics option, the auto update statistic option, and the Max Degree of Parallelism setting can significantly change the execution plan of a query from one instance of SQL Server to another instance of SQL Server.</a:t>
            </a:r>
          </a:p>
        </p:txBody>
      </p:sp>
      <p:sp>
        <p:nvSpPr>
          <p:cNvPr id="5" name="Text Placeholder 1"/>
          <p:cNvSpPr txBox="1">
            <a:spLocks/>
          </p:cNvSpPr>
          <p:nvPr/>
        </p:nvSpPr>
        <p:spPr>
          <a:xfrm>
            <a:off x="402751" y="5657502"/>
            <a:ext cx="11375537" cy="1080120"/>
          </a:xfrm>
          <a:prstGeom prst="rect">
            <a:avLst/>
          </a:prstGeom>
        </p:spPr>
        <p:txBody>
          <a:bodyPr vert="horz" wrap="square" lIns="0" tIns="0" rIns="0" bIns="0" rtlCol="0">
            <a:normAutofit/>
          </a:bodyPr>
          <a:lstStyle>
            <a:lvl1pPr marL="342900" marR="0" indent="-3429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4000" b="1"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400" b="1"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000" b="1"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pt-PT" sz="1400" dirty="0" err="1">
                <a:solidFill>
                  <a:srgbClr val="0000FF"/>
                </a:solidFill>
                <a:latin typeface="Consolas" panose="020B0609020204030204" pitchFamily="49" charset="0"/>
              </a:rPr>
              <a:t>exec</a:t>
            </a:r>
            <a:r>
              <a:rPr lang="pt-PT" sz="1400" dirty="0">
                <a:solidFill>
                  <a:prstClr val="black"/>
                </a:solidFill>
                <a:latin typeface="Consolas" panose="020B0609020204030204" pitchFamily="49" charset="0"/>
              </a:rPr>
              <a:t> </a:t>
            </a:r>
            <a:r>
              <a:rPr lang="pt-PT" sz="1400" dirty="0" err="1">
                <a:solidFill>
                  <a:srgbClr val="800000"/>
                </a:solidFill>
                <a:latin typeface="Consolas" panose="020B0609020204030204" pitchFamily="49" charset="0"/>
              </a:rPr>
              <a:t>sp_dboption</a:t>
            </a:r>
            <a:r>
              <a:rPr lang="pt-PT" sz="1400" dirty="0">
                <a:solidFill>
                  <a:srgbClr val="0000FF"/>
                </a:solidFill>
                <a:latin typeface="Consolas" panose="020B0609020204030204" pitchFamily="49" charset="0"/>
              </a:rPr>
              <a:t> </a:t>
            </a:r>
            <a:r>
              <a:rPr lang="pt-PT" sz="1400" dirty="0">
                <a:solidFill>
                  <a:srgbClr val="FF0000"/>
                </a:solidFill>
                <a:latin typeface="Consolas" panose="020B0609020204030204" pitchFamily="49" charset="0"/>
              </a:rPr>
              <a:t>'</a:t>
            </a:r>
            <a:r>
              <a:rPr lang="pt-PT" sz="1400" dirty="0" err="1">
                <a:solidFill>
                  <a:srgbClr val="FF0000"/>
                </a:solidFill>
                <a:latin typeface="Consolas" panose="020B0609020204030204" pitchFamily="49" charset="0"/>
              </a:rPr>
              <a:t>BizTalkMsgBoxDB</a:t>
            </a:r>
            <a:r>
              <a:rPr lang="pt-PT" sz="1400" dirty="0">
                <a:solidFill>
                  <a:srgbClr val="FF0000"/>
                </a:solidFill>
                <a:latin typeface="Consolas" panose="020B0609020204030204" pitchFamily="49" charset="0"/>
              </a:rPr>
              <a:t>'</a:t>
            </a:r>
            <a:r>
              <a:rPr lang="pt-PT" sz="1400" dirty="0">
                <a:solidFill>
                  <a:srgbClr val="808080"/>
                </a:solidFill>
                <a:latin typeface="Consolas" panose="020B0609020204030204" pitchFamily="49" charset="0"/>
              </a:rPr>
              <a:t>,</a:t>
            </a:r>
            <a:r>
              <a:rPr lang="pt-PT" sz="1400" dirty="0">
                <a:solidFill>
                  <a:prstClr val="black"/>
                </a:solidFill>
                <a:latin typeface="Consolas" panose="020B0609020204030204" pitchFamily="49" charset="0"/>
              </a:rPr>
              <a:t> </a:t>
            </a:r>
            <a:r>
              <a:rPr lang="pt-PT" sz="1400" dirty="0">
                <a:solidFill>
                  <a:srgbClr val="FF0000"/>
                </a:solidFill>
                <a:latin typeface="Consolas" panose="020B0609020204030204" pitchFamily="49" charset="0"/>
              </a:rPr>
              <a:t>'auto </a:t>
            </a:r>
            <a:r>
              <a:rPr lang="pt-PT" sz="1400" dirty="0" err="1">
                <a:solidFill>
                  <a:srgbClr val="FF0000"/>
                </a:solidFill>
                <a:latin typeface="Consolas" panose="020B0609020204030204" pitchFamily="49" charset="0"/>
              </a:rPr>
              <a:t>create</a:t>
            </a:r>
            <a:r>
              <a:rPr lang="pt-PT" sz="1400" dirty="0">
                <a:solidFill>
                  <a:srgbClr val="FF0000"/>
                </a:solidFill>
                <a:latin typeface="Consolas" panose="020B0609020204030204" pitchFamily="49" charset="0"/>
              </a:rPr>
              <a:t> </a:t>
            </a:r>
            <a:r>
              <a:rPr lang="pt-PT" sz="1400" dirty="0" err="1">
                <a:solidFill>
                  <a:srgbClr val="FF0000"/>
                </a:solidFill>
                <a:latin typeface="Consolas" panose="020B0609020204030204" pitchFamily="49" charset="0"/>
              </a:rPr>
              <a:t>statistics</a:t>
            </a:r>
            <a:r>
              <a:rPr lang="pt-PT" sz="1400" dirty="0">
                <a:solidFill>
                  <a:srgbClr val="FF0000"/>
                </a:solidFill>
                <a:latin typeface="Consolas" panose="020B0609020204030204" pitchFamily="49" charset="0"/>
              </a:rPr>
              <a:t>'</a:t>
            </a:r>
            <a:r>
              <a:rPr lang="pt-PT" sz="1400" dirty="0">
                <a:solidFill>
                  <a:srgbClr val="808080"/>
                </a:solidFill>
                <a:latin typeface="Consolas" panose="020B0609020204030204" pitchFamily="49" charset="0"/>
              </a:rPr>
              <a:t>,</a:t>
            </a:r>
            <a:r>
              <a:rPr lang="pt-PT" sz="1400" dirty="0">
                <a:solidFill>
                  <a:prstClr val="black"/>
                </a:solidFill>
                <a:latin typeface="Consolas" panose="020B0609020204030204" pitchFamily="49" charset="0"/>
              </a:rPr>
              <a:t> </a:t>
            </a:r>
            <a:r>
              <a:rPr lang="pt-PT" sz="1400" dirty="0">
                <a:solidFill>
                  <a:srgbClr val="FF0000"/>
                </a:solidFill>
                <a:latin typeface="Consolas" panose="020B0609020204030204" pitchFamily="49" charset="0"/>
              </a:rPr>
              <a:t>'</a:t>
            </a:r>
            <a:r>
              <a:rPr lang="pt-PT" sz="1400" dirty="0" err="1">
                <a:solidFill>
                  <a:srgbClr val="FF0000"/>
                </a:solidFill>
                <a:latin typeface="Consolas" panose="020B0609020204030204" pitchFamily="49" charset="0"/>
              </a:rPr>
              <a:t>off</a:t>
            </a:r>
            <a:r>
              <a:rPr lang="pt-PT" sz="1400" dirty="0">
                <a:solidFill>
                  <a:srgbClr val="FF0000"/>
                </a:solidFill>
                <a:latin typeface="Consolas" panose="020B0609020204030204" pitchFamily="49" charset="0"/>
              </a:rPr>
              <a:t>'</a:t>
            </a:r>
            <a:endParaRPr lang="pt-PT" sz="1400" dirty="0">
              <a:solidFill>
                <a:prstClr val="black"/>
              </a:solidFill>
              <a:latin typeface="Consolas" panose="020B0609020204030204" pitchFamily="49" charset="0"/>
            </a:endParaRPr>
          </a:p>
          <a:p>
            <a:pPr marL="0" indent="0" algn="ctr">
              <a:buNone/>
            </a:pPr>
            <a:r>
              <a:rPr lang="pt-PT" sz="1400" dirty="0" err="1">
                <a:solidFill>
                  <a:srgbClr val="0000FF"/>
                </a:solidFill>
                <a:latin typeface="Consolas" panose="020B0609020204030204" pitchFamily="49" charset="0"/>
              </a:rPr>
              <a:t>exec</a:t>
            </a:r>
            <a:r>
              <a:rPr lang="pt-PT" sz="1400" dirty="0">
                <a:solidFill>
                  <a:prstClr val="black"/>
                </a:solidFill>
                <a:latin typeface="Consolas" panose="020B0609020204030204" pitchFamily="49" charset="0"/>
              </a:rPr>
              <a:t> </a:t>
            </a:r>
            <a:r>
              <a:rPr lang="pt-PT" sz="1400" dirty="0" err="1">
                <a:solidFill>
                  <a:srgbClr val="800000"/>
                </a:solidFill>
                <a:latin typeface="Consolas" panose="020B0609020204030204" pitchFamily="49" charset="0"/>
              </a:rPr>
              <a:t>sp_dboption</a:t>
            </a:r>
            <a:r>
              <a:rPr lang="pt-PT" sz="1400" dirty="0">
                <a:solidFill>
                  <a:srgbClr val="0000FF"/>
                </a:solidFill>
                <a:latin typeface="Consolas" panose="020B0609020204030204" pitchFamily="49" charset="0"/>
              </a:rPr>
              <a:t> </a:t>
            </a:r>
            <a:r>
              <a:rPr lang="pt-PT" sz="1400" dirty="0">
                <a:solidFill>
                  <a:srgbClr val="FF0000"/>
                </a:solidFill>
                <a:latin typeface="Consolas" panose="020B0609020204030204" pitchFamily="49" charset="0"/>
              </a:rPr>
              <a:t>'</a:t>
            </a:r>
            <a:r>
              <a:rPr lang="pt-PT" sz="1400" dirty="0" err="1">
                <a:solidFill>
                  <a:srgbClr val="FF0000"/>
                </a:solidFill>
                <a:latin typeface="Consolas" panose="020B0609020204030204" pitchFamily="49" charset="0"/>
              </a:rPr>
              <a:t>BizTalkMsgBoxDB</a:t>
            </a:r>
            <a:r>
              <a:rPr lang="pt-PT" sz="1400" dirty="0">
                <a:solidFill>
                  <a:srgbClr val="FF0000"/>
                </a:solidFill>
                <a:latin typeface="Consolas" panose="020B0609020204030204" pitchFamily="49" charset="0"/>
              </a:rPr>
              <a:t>'</a:t>
            </a:r>
            <a:r>
              <a:rPr lang="pt-PT" sz="1400" dirty="0">
                <a:solidFill>
                  <a:srgbClr val="808080"/>
                </a:solidFill>
                <a:latin typeface="Consolas" panose="020B0609020204030204" pitchFamily="49" charset="0"/>
              </a:rPr>
              <a:t>,</a:t>
            </a:r>
            <a:r>
              <a:rPr lang="pt-PT" sz="1400" dirty="0">
                <a:solidFill>
                  <a:prstClr val="black"/>
                </a:solidFill>
                <a:latin typeface="Consolas" panose="020B0609020204030204" pitchFamily="49" charset="0"/>
              </a:rPr>
              <a:t> </a:t>
            </a:r>
            <a:r>
              <a:rPr lang="pt-PT" sz="1400" dirty="0">
                <a:solidFill>
                  <a:srgbClr val="FF0000"/>
                </a:solidFill>
                <a:latin typeface="Consolas" panose="020B0609020204030204" pitchFamily="49" charset="0"/>
              </a:rPr>
              <a:t>'auto </a:t>
            </a:r>
            <a:r>
              <a:rPr lang="pt-PT" sz="1400" dirty="0" err="1">
                <a:solidFill>
                  <a:srgbClr val="FF0000"/>
                </a:solidFill>
                <a:latin typeface="Consolas" panose="020B0609020204030204" pitchFamily="49" charset="0"/>
              </a:rPr>
              <a:t>update</a:t>
            </a:r>
            <a:r>
              <a:rPr lang="pt-PT" sz="1400" dirty="0">
                <a:solidFill>
                  <a:srgbClr val="FF0000"/>
                </a:solidFill>
                <a:latin typeface="Consolas" panose="020B0609020204030204" pitchFamily="49" charset="0"/>
              </a:rPr>
              <a:t> </a:t>
            </a:r>
            <a:r>
              <a:rPr lang="pt-PT" sz="1400" dirty="0" err="1">
                <a:solidFill>
                  <a:srgbClr val="FF0000"/>
                </a:solidFill>
                <a:latin typeface="Consolas" panose="020B0609020204030204" pitchFamily="49" charset="0"/>
              </a:rPr>
              <a:t>statistics</a:t>
            </a:r>
            <a:r>
              <a:rPr lang="pt-PT" sz="1400" dirty="0">
                <a:solidFill>
                  <a:srgbClr val="FF0000"/>
                </a:solidFill>
                <a:latin typeface="Consolas" panose="020B0609020204030204" pitchFamily="49" charset="0"/>
              </a:rPr>
              <a:t>'</a:t>
            </a:r>
            <a:r>
              <a:rPr lang="pt-PT" sz="1400" dirty="0">
                <a:solidFill>
                  <a:srgbClr val="808080"/>
                </a:solidFill>
                <a:latin typeface="Consolas" panose="020B0609020204030204" pitchFamily="49" charset="0"/>
              </a:rPr>
              <a:t>,</a:t>
            </a:r>
            <a:r>
              <a:rPr lang="pt-PT" sz="1400" dirty="0">
                <a:solidFill>
                  <a:prstClr val="black"/>
                </a:solidFill>
                <a:latin typeface="Consolas" panose="020B0609020204030204" pitchFamily="49" charset="0"/>
              </a:rPr>
              <a:t> </a:t>
            </a:r>
            <a:r>
              <a:rPr lang="pt-PT" sz="1400" dirty="0">
                <a:solidFill>
                  <a:srgbClr val="FF0000"/>
                </a:solidFill>
                <a:latin typeface="Consolas" panose="020B0609020204030204" pitchFamily="49" charset="0"/>
              </a:rPr>
              <a:t>'</a:t>
            </a:r>
            <a:r>
              <a:rPr lang="pt-PT" sz="1400" dirty="0" err="1">
                <a:solidFill>
                  <a:srgbClr val="FF0000"/>
                </a:solidFill>
                <a:latin typeface="Consolas" panose="020B0609020204030204" pitchFamily="49" charset="0"/>
              </a:rPr>
              <a:t>off</a:t>
            </a:r>
            <a:r>
              <a:rPr lang="pt-PT" sz="1400" dirty="0">
                <a:solidFill>
                  <a:srgbClr val="FF0000"/>
                </a:solidFill>
                <a:latin typeface="Consolas" panose="020B0609020204030204" pitchFamily="49" charset="0"/>
              </a:rPr>
              <a:t>'</a:t>
            </a:r>
          </a:p>
        </p:txBody>
      </p:sp>
      <p:sp>
        <p:nvSpPr>
          <p:cNvPr id="10" name="Rectangle 9"/>
          <p:cNvSpPr/>
          <p:nvPr/>
        </p:nvSpPr>
        <p:spPr>
          <a:xfrm>
            <a:off x="529604" y="4458956"/>
            <a:ext cx="11267509" cy="674031"/>
          </a:xfrm>
          <a:prstGeom prst="rect">
            <a:avLst/>
          </a:prstGeom>
        </p:spPr>
        <p:txBody>
          <a:bodyPr wrap="square">
            <a:spAutoFit/>
          </a:bodyPr>
          <a:lstStyle/>
          <a:p>
            <a:pPr marL="0" lvl="2">
              <a:lnSpc>
                <a:spcPct val="90000"/>
              </a:lnSpc>
              <a:spcAft>
                <a:spcPts val="340"/>
              </a:spcAft>
              <a:defRPr/>
            </a:pPr>
            <a:r>
              <a:rPr lang="en-US" altLang="pt-PT" sz="2100" b="1" dirty="0">
                <a:solidFill>
                  <a:schemeClr val="tx1">
                    <a:lumMod val="75000"/>
                    <a:lumOff val="25000"/>
                    <a:alpha val="99000"/>
                  </a:schemeClr>
                </a:solidFill>
              </a:rPr>
              <a:t>Enabling the options can cause undesirable query execution delays, especially in a high-load environment (Locking and deadlocking)</a:t>
            </a:r>
          </a:p>
        </p:txBody>
      </p:sp>
    </p:spTree>
    <p:extLst>
      <p:ext uri="{BB962C8B-B14F-4D97-AF65-F5344CB8AC3E}">
        <p14:creationId xmlns:p14="http://schemas.microsoft.com/office/powerpoint/2010/main" val="8575534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 the Max Degree of Parallelism </a:t>
            </a:r>
            <a:r>
              <a:rPr lang="en-US" dirty="0" smtClean="0"/>
              <a:t>property to “1”</a:t>
            </a:r>
            <a:endParaRPr lang="en-US" dirty="0"/>
          </a:p>
        </p:txBody>
      </p:sp>
      <p:sp>
        <p:nvSpPr>
          <p:cNvPr id="4" name="Text Placeholder 1"/>
          <p:cNvSpPr txBox="1">
            <a:spLocks/>
          </p:cNvSpPr>
          <p:nvPr/>
        </p:nvSpPr>
        <p:spPr>
          <a:xfrm>
            <a:off x="435078" y="1985094"/>
            <a:ext cx="11375537" cy="2088232"/>
          </a:xfrm>
          <a:prstGeom prst="rect">
            <a:avLst/>
          </a:prstGeom>
        </p:spPr>
        <p:txBody>
          <a:bodyPr vert="horz" wrap="square" lIns="0" tIns="0" rIns="0" bIns="0" rtlCol="0">
            <a:normAutofit/>
          </a:bodyPr>
          <a:lstStyle>
            <a:lvl1pPr marL="342900" marR="0" indent="-3429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4000" b="1"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400" b="1"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000" b="1"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15900" lvl="2" indent="0" defTabSz="685864">
              <a:buClr>
                <a:srgbClr val="0072C6"/>
              </a:buClr>
              <a:buNone/>
            </a:pPr>
            <a:r>
              <a:rPr lang="en-US" sz="2100" b="0" dirty="0">
                <a:solidFill>
                  <a:schemeClr val="tx1">
                    <a:lumMod val="75000"/>
                    <a:lumOff val="25000"/>
                    <a:alpha val="99000"/>
                  </a:schemeClr>
                </a:solidFill>
              </a:rPr>
              <a:t>BizTalk Server database queries are relatively small, and they execute quickly. Therefore, BizTalk Server database queries do not benefit from a Parallelism setting that specifies using more than one processor. Changing the Parallelism setting to specify using more than one processor may have an adverse effect on BizTalk Server database queries</a:t>
            </a:r>
            <a:r>
              <a:rPr lang="en-US" sz="2100" b="0" dirty="0" smtClean="0">
                <a:solidFill>
                  <a:schemeClr val="tx1">
                    <a:lumMod val="75000"/>
                    <a:lumOff val="25000"/>
                    <a:alpha val="99000"/>
                  </a:schemeClr>
                </a:solidFill>
              </a:rPr>
              <a:t>.</a:t>
            </a:r>
          </a:p>
          <a:p>
            <a:pPr marL="215900" lvl="2" indent="0" defTabSz="685864">
              <a:buClr>
                <a:srgbClr val="0072C6"/>
              </a:buClr>
              <a:buNone/>
            </a:pPr>
            <a:endParaRPr lang="en-US" sz="2100" b="0" dirty="0">
              <a:solidFill>
                <a:schemeClr val="tx1">
                  <a:lumMod val="75000"/>
                  <a:lumOff val="25000"/>
                  <a:alpha val="99000"/>
                </a:schemeClr>
              </a:solidFill>
            </a:endParaRPr>
          </a:p>
          <a:p>
            <a:pPr marL="215900" lvl="2" indent="0" defTabSz="685864">
              <a:buClr>
                <a:srgbClr val="0072C6"/>
              </a:buClr>
              <a:buNone/>
            </a:pPr>
            <a:endParaRPr lang="en-US" sz="2100" b="0" dirty="0" smtClean="0">
              <a:solidFill>
                <a:schemeClr val="tx1">
                  <a:lumMod val="75000"/>
                  <a:lumOff val="25000"/>
                  <a:alpha val="99000"/>
                </a:schemeClr>
              </a:solidFill>
            </a:endParaRPr>
          </a:p>
        </p:txBody>
      </p:sp>
      <p:sp>
        <p:nvSpPr>
          <p:cNvPr id="5" name="Text Placeholder 1"/>
          <p:cNvSpPr txBox="1">
            <a:spLocks/>
          </p:cNvSpPr>
          <p:nvPr/>
        </p:nvSpPr>
        <p:spPr>
          <a:xfrm>
            <a:off x="274640" y="5801518"/>
            <a:ext cx="11375537" cy="1080120"/>
          </a:xfrm>
          <a:prstGeom prst="rect">
            <a:avLst/>
          </a:prstGeom>
        </p:spPr>
        <p:txBody>
          <a:bodyPr vert="horz" wrap="square" lIns="0" tIns="0" rIns="0" bIns="0" rtlCol="0">
            <a:noAutofit/>
          </a:bodyPr>
          <a:lstStyle>
            <a:lvl1pPr marL="342900" marR="0" indent="-3429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4000" b="1"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400" b="1"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000" b="1"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dirty="0">
                <a:solidFill>
                  <a:srgbClr val="0000FF"/>
                </a:solidFill>
                <a:latin typeface="Consolas" panose="020B0609020204030204" pitchFamily="49" charset="0"/>
              </a:rPr>
              <a:t>exec</a:t>
            </a:r>
            <a:r>
              <a:rPr lang="en-US" sz="1400" dirty="0">
                <a:solidFill>
                  <a:prstClr val="black"/>
                </a:solidFill>
                <a:latin typeface="Consolas" panose="020B0609020204030204" pitchFamily="49" charset="0"/>
              </a:rPr>
              <a:t> </a:t>
            </a:r>
            <a:r>
              <a:rPr lang="en-US" sz="1400" dirty="0" err="1">
                <a:solidFill>
                  <a:srgbClr val="800000"/>
                </a:solidFill>
                <a:latin typeface="Consolas" panose="020B0609020204030204" pitchFamily="49" charset="0"/>
              </a:rPr>
              <a:t>sp_configure</a:t>
            </a:r>
            <a:r>
              <a:rPr lang="en-US" sz="1400" dirty="0">
                <a:solidFill>
                  <a:srgbClr val="0000FF"/>
                </a:solidFill>
                <a:latin typeface="Consolas" panose="020B0609020204030204" pitchFamily="49" charset="0"/>
              </a:rPr>
              <a:t> </a:t>
            </a:r>
            <a:r>
              <a:rPr lang="en-US" sz="1400" dirty="0">
                <a:solidFill>
                  <a:srgbClr val="FF0000"/>
                </a:solidFill>
                <a:latin typeface="Consolas" panose="020B0609020204030204" pitchFamily="49" charset="0"/>
              </a:rPr>
              <a:t>'max degree of parallelism'</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00"/>
                </a:solidFill>
                <a:latin typeface="Consolas" panose="020B0609020204030204" pitchFamily="49" charset="0"/>
              </a:rPr>
              <a:t>'1'</a:t>
            </a:r>
            <a:endParaRPr lang="en-US" sz="1400" dirty="0">
              <a:solidFill>
                <a:prstClr val="black"/>
              </a:solidFill>
              <a:latin typeface="Consolas" panose="020B0609020204030204" pitchFamily="49" charset="0"/>
            </a:endParaRPr>
          </a:p>
          <a:p>
            <a:pPr marL="0" indent="0" algn="ctr">
              <a:buNone/>
            </a:pPr>
            <a:r>
              <a:rPr lang="pt-PT" sz="1400" dirty="0">
                <a:solidFill>
                  <a:srgbClr val="0000FF"/>
                </a:solidFill>
                <a:latin typeface="Consolas" panose="020B0609020204030204" pitchFamily="49" charset="0"/>
              </a:rPr>
              <a:t>reconfigure</a:t>
            </a:r>
            <a:r>
              <a:rPr lang="pt-PT" sz="1400" dirty="0">
                <a:solidFill>
                  <a:prstClr val="black"/>
                </a:solidFill>
                <a:latin typeface="Consolas" panose="020B0609020204030204" pitchFamily="49" charset="0"/>
              </a:rPr>
              <a:t> </a:t>
            </a:r>
            <a:r>
              <a:rPr lang="pt-PT" sz="1400" dirty="0" err="1">
                <a:solidFill>
                  <a:srgbClr val="0000FF"/>
                </a:solidFill>
                <a:latin typeface="Consolas" panose="020B0609020204030204" pitchFamily="49" charset="0"/>
              </a:rPr>
              <a:t>with</a:t>
            </a:r>
            <a:r>
              <a:rPr lang="pt-PT" sz="1400" dirty="0">
                <a:solidFill>
                  <a:prstClr val="black"/>
                </a:solidFill>
                <a:latin typeface="Consolas" panose="020B0609020204030204" pitchFamily="49" charset="0"/>
              </a:rPr>
              <a:t> </a:t>
            </a:r>
            <a:r>
              <a:rPr lang="pt-PT" sz="1400" dirty="0" err="1">
                <a:solidFill>
                  <a:srgbClr val="0000FF"/>
                </a:solidFill>
                <a:latin typeface="Consolas" panose="020B0609020204030204" pitchFamily="49" charset="0"/>
              </a:rPr>
              <a:t>override</a:t>
            </a:r>
            <a:endParaRPr lang="pt-PT" sz="1400" dirty="0">
              <a:solidFill>
                <a:prstClr val="black"/>
              </a:solidFill>
              <a:latin typeface="Consolas" panose="020B0609020204030204" pitchFamily="49" charset="0"/>
            </a:endParaRPr>
          </a:p>
          <a:p>
            <a:pPr algn="ctr"/>
            <a:endParaRPr lang="pt-PT" sz="1400" dirty="0">
              <a:solidFill>
                <a:prstClr val="black"/>
              </a:solidFill>
              <a:latin typeface="Consolas" panose="020B0609020204030204" pitchFamily="49" charset="0"/>
            </a:endParaRPr>
          </a:p>
        </p:txBody>
      </p:sp>
      <p:sp>
        <p:nvSpPr>
          <p:cNvPr id="7" name="Rectangle 6"/>
          <p:cNvSpPr/>
          <p:nvPr/>
        </p:nvSpPr>
        <p:spPr>
          <a:xfrm>
            <a:off x="529605" y="4433366"/>
            <a:ext cx="11281010" cy="674031"/>
          </a:xfrm>
          <a:prstGeom prst="rect">
            <a:avLst/>
          </a:prstGeom>
        </p:spPr>
        <p:txBody>
          <a:bodyPr wrap="square">
            <a:spAutoFit/>
          </a:bodyPr>
          <a:lstStyle/>
          <a:p>
            <a:pPr marL="0" lvl="2">
              <a:lnSpc>
                <a:spcPct val="90000"/>
              </a:lnSpc>
              <a:spcAft>
                <a:spcPts val="340"/>
              </a:spcAft>
              <a:defRPr/>
            </a:pPr>
            <a:r>
              <a:rPr lang="en-US" altLang="pt-PT" sz="2100" b="1" dirty="0">
                <a:solidFill>
                  <a:schemeClr val="tx1">
                    <a:lumMod val="75000"/>
                    <a:lumOff val="25000"/>
                    <a:alpha val="99000"/>
                  </a:schemeClr>
                </a:solidFill>
              </a:rPr>
              <a:t>Changing it can have a significant negative impact on the BizTalk Server (poor query performance or even deadlocks). </a:t>
            </a:r>
          </a:p>
        </p:txBody>
      </p:sp>
    </p:spTree>
    <p:extLst>
      <p:ext uri="{BB962C8B-B14F-4D97-AF65-F5344CB8AC3E}">
        <p14:creationId xmlns:p14="http://schemas.microsoft.com/office/powerpoint/2010/main" val="262388050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Agenda</a:t>
            </a:r>
            <a:endParaRPr lang="pt-PT" dirty="0"/>
          </a:p>
        </p:txBody>
      </p:sp>
      <p:sp>
        <p:nvSpPr>
          <p:cNvPr id="7" name="Text Placeholder 2"/>
          <p:cNvSpPr txBox="1">
            <a:spLocks/>
          </p:cNvSpPr>
          <p:nvPr/>
        </p:nvSpPr>
        <p:spPr bwMode="auto">
          <a:xfrm>
            <a:off x="406399" y="1967092"/>
            <a:ext cx="10996414" cy="4194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a:buClr>
                <a:srgbClr val="0072C6"/>
              </a:buClr>
            </a:pPr>
            <a:r>
              <a:rPr lang="en-US" sz="3600" dirty="0"/>
              <a:t>Introduction to BizTalk Server </a:t>
            </a:r>
            <a:endParaRPr lang="en-US" sz="3600" dirty="0" smtClean="0"/>
          </a:p>
          <a:p>
            <a:pPr lvl="1">
              <a:buClr>
                <a:srgbClr val="0072C6"/>
              </a:buClr>
            </a:pPr>
            <a:r>
              <a:rPr lang="en-US" sz="2600" dirty="0"/>
              <a:t>What is? What does BizTalk do? </a:t>
            </a:r>
            <a:endParaRPr lang="en-US" sz="2600" dirty="0" smtClean="0"/>
          </a:p>
          <a:p>
            <a:pPr>
              <a:buClr>
                <a:srgbClr val="0072C6"/>
              </a:buClr>
            </a:pPr>
            <a:r>
              <a:rPr lang="en-US" sz="3600" dirty="0"/>
              <a:t>BizTalk &amp; SQL Together </a:t>
            </a:r>
            <a:r>
              <a:rPr lang="en-US" sz="3600" dirty="0" smtClean="0"/>
              <a:t>for Admins</a:t>
            </a:r>
          </a:p>
          <a:p>
            <a:pPr lvl="1">
              <a:buClr>
                <a:srgbClr val="0072C6"/>
              </a:buClr>
            </a:pPr>
            <a:r>
              <a:rPr lang="en-US" sz="2600" dirty="0"/>
              <a:t>What is most common that </a:t>
            </a:r>
            <a:r>
              <a:rPr lang="en-US" sz="2600" dirty="0" smtClean="0"/>
              <a:t>Admins </a:t>
            </a:r>
            <a:r>
              <a:rPr lang="en-US" sz="2600" dirty="0"/>
              <a:t>forget</a:t>
            </a:r>
            <a:r>
              <a:rPr lang="en-US" sz="2600" dirty="0" smtClean="0"/>
              <a:t>?</a:t>
            </a:r>
          </a:p>
          <a:p>
            <a:pPr lvl="1">
              <a:buClr>
                <a:srgbClr val="0072C6"/>
              </a:buClr>
            </a:pPr>
            <a:r>
              <a:rPr lang="en-US" sz="2600" dirty="0" smtClean="0"/>
              <a:t>What you need to be aware and some of the best practices.</a:t>
            </a:r>
            <a:endParaRPr lang="en-US" sz="2600" dirty="0"/>
          </a:p>
          <a:p>
            <a:pPr>
              <a:buClr>
                <a:srgbClr val="0072C6"/>
              </a:buClr>
            </a:pPr>
            <a:r>
              <a:rPr lang="en-US" sz="3600" dirty="0" smtClean="0"/>
              <a:t>BizTalk </a:t>
            </a:r>
            <a:r>
              <a:rPr lang="en-US" sz="3600" dirty="0"/>
              <a:t>&amp; SQL Together for </a:t>
            </a:r>
            <a:r>
              <a:rPr lang="en-US" sz="3600" dirty="0" smtClean="0"/>
              <a:t>Developers</a:t>
            </a:r>
            <a:endParaRPr lang="en-US" sz="3600" dirty="0"/>
          </a:p>
          <a:p>
            <a:pPr lvl="1">
              <a:buClr>
                <a:srgbClr val="0072C6"/>
              </a:buClr>
            </a:pPr>
            <a:r>
              <a:rPr lang="en-US" sz="2600" dirty="0" smtClean="0"/>
              <a:t>How can we communicate with SQL Server (sending and polling data from SQL Server).</a:t>
            </a:r>
            <a:endParaRPr lang="en-US" sz="2600" dirty="0"/>
          </a:p>
          <a:p>
            <a:pPr marL="627063" lvl="1" indent="-342900"/>
            <a:endParaRPr lang="en-US" sz="1600" dirty="0"/>
          </a:p>
        </p:txBody>
      </p:sp>
    </p:spTree>
    <p:extLst>
      <p:ext uri="{BB962C8B-B14F-4D97-AF65-F5344CB8AC3E}">
        <p14:creationId xmlns:p14="http://schemas.microsoft.com/office/powerpoint/2010/main" val="401717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BizTalk Database Auto-growth Settings</a:t>
            </a:r>
          </a:p>
        </p:txBody>
      </p:sp>
      <p:sp>
        <p:nvSpPr>
          <p:cNvPr id="4" name="Text Placeholder 1"/>
          <p:cNvSpPr txBox="1">
            <a:spLocks/>
          </p:cNvSpPr>
          <p:nvPr/>
        </p:nvSpPr>
        <p:spPr>
          <a:xfrm>
            <a:off x="435078" y="1769070"/>
            <a:ext cx="11375537" cy="2088232"/>
          </a:xfrm>
          <a:prstGeom prst="rect">
            <a:avLst/>
          </a:prstGeom>
        </p:spPr>
        <p:txBody>
          <a:bodyPr vert="horz" wrap="square" lIns="0" tIns="0" rIns="0" bIns="0" rtlCol="0">
            <a:normAutofit/>
          </a:bodyPr>
          <a:lstStyle>
            <a:lvl1pPr marL="342900" marR="0" indent="-3429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4000" b="1"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400" b="1"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000" b="1"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15900" lvl="2" indent="0" defTabSz="685864">
              <a:buClr>
                <a:srgbClr val="0072C6"/>
              </a:buClr>
              <a:buNone/>
            </a:pPr>
            <a:r>
              <a:rPr lang="en-US" sz="2100" b="0" dirty="0">
                <a:solidFill>
                  <a:schemeClr val="tx1">
                    <a:lumMod val="75000"/>
                    <a:lumOff val="25000"/>
                    <a:alpha val="99000"/>
                  </a:schemeClr>
                </a:solidFill>
              </a:rPr>
              <a:t>SQL Server database auto-growth is a blocking operation which hinders BizTalk Server database performance. When SQL Server increases the size of a file, it must first initialize the new space before it can be used. This is a blocking operation that involves filling the new space with empty </a:t>
            </a:r>
            <a:r>
              <a:rPr lang="en-US" sz="2100" b="0" dirty="0" smtClean="0">
                <a:solidFill>
                  <a:schemeClr val="tx1">
                    <a:lumMod val="75000"/>
                    <a:lumOff val="25000"/>
                    <a:alpha val="99000"/>
                  </a:schemeClr>
                </a:solidFill>
              </a:rPr>
              <a:t>pages.</a:t>
            </a:r>
          </a:p>
        </p:txBody>
      </p:sp>
      <p:sp>
        <p:nvSpPr>
          <p:cNvPr id="5" name="Text Placeholder 1"/>
          <p:cNvSpPr txBox="1">
            <a:spLocks/>
          </p:cNvSpPr>
          <p:nvPr/>
        </p:nvSpPr>
        <p:spPr>
          <a:xfrm>
            <a:off x="435078" y="5369470"/>
            <a:ext cx="11375537" cy="1080120"/>
          </a:xfrm>
          <a:prstGeom prst="rect">
            <a:avLst/>
          </a:prstGeom>
        </p:spPr>
        <p:txBody>
          <a:bodyPr vert="horz" wrap="square" lIns="0" tIns="0" rIns="0" bIns="0" rtlCol="0">
            <a:normAutofit fontScale="25000" lnSpcReduction="20000"/>
          </a:bodyPr>
          <a:lstStyle>
            <a:lvl1pPr marL="342900" marR="0" indent="-3429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4000" b="1"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400" b="1"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2000" b="1"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50000"/>
              </a:lnSpc>
              <a:spcBef>
                <a:spcPct val="20000"/>
              </a:spcBef>
              <a:spcAft>
                <a:spcPts val="0"/>
              </a:spcAft>
              <a:buClr>
                <a:schemeClr val="accent4"/>
              </a:buClr>
              <a:buSzPct val="90000"/>
              <a:buFont typeface="Arial" pitchFamily="34" charset="0"/>
              <a:buChar char="•"/>
              <a:tabLst/>
              <a:defRPr sz="1800" b="1"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pt-PT" dirty="0">
                <a:solidFill>
                  <a:srgbClr val="0000FF"/>
                </a:solidFill>
                <a:latin typeface="Consolas" panose="020B0609020204030204" pitchFamily="49" charset="0"/>
              </a:rPr>
              <a:t>ALTER</a:t>
            </a:r>
            <a:r>
              <a:rPr lang="pt-PT" dirty="0">
                <a:solidFill>
                  <a:prstClr val="black"/>
                </a:solidFill>
                <a:latin typeface="Consolas" panose="020B0609020204030204" pitchFamily="49" charset="0"/>
              </a:rPr>
              <a:t> </a:t>
            </a:r>
            <a:r>
              <a:rPr lang="pt-PT" dirty="0">
                <a:solidFill>
                  <a:srgbClr val="0000FF"/>
                </a:solidFill>
                <a:latin typeface="Consolas" panose="020B0609020204030204" pitchFamily="49" charset="0"/>
              </a:rPr>
              <a:t>DATABASE</a:t>
            </a:r>
            <a:r>
              <a:rPr lang="pt-PT" dirty="0">
                <a:solidFill>
                  <a:prstClr val="black"/>
                </a:solidFill>
                <a:latin typeface="Consolas" panose="020B0609020204030204" pitchFamily="49" charset="0"/>
              </a:rPr>
              <a:t> </a:t>
            </a:r>
            <a:r>
              <a:rPr lang="pt-PT" dirty="0" err="1">
                <a:solidFill>
                  <a:srgbClr val="008080"/>
                </a:solidFill>
                <a:latin typeface="Consolas" panose="020B0609020204030204" pitchFamily="49" charset="0"/>
              </a:rPr>
              <a:t>BizTalkDTADb</a:t>
            </a:r>
            <a:r>
              <a:rPr lang="pt-PT" dirty="0">
                <a:solidFill>
                  <a:prstClr val="black"/>
                </a:solidFill>
                <a:latin typeface="Consolas" panose="020B0609020204030204" pitchFamily="49" charset="0"/>
              </a:rPr>
              <a:t> </a:t>
            </a:r>
            <a:r>
              <a:rPr lang="pt-PT" dirty="0">
                <a:solidFill>
                  <a:srgbClr val="0000FF"/>
                </a:solidFill>
                <a:latin typeface="Consolas" panose="020B0609020204030204" pitchFamily="49" charset="0"/>
              </a:rPr>
              <a:t>MODIFY</a:t>
            </a:r>
            <a:r>
              <a:rPr lang="pt-PT" dirty="0">
                <a:solidFill>
                  <a:prstClr val="black"/>
                </a:solidFill>
                <a:latin typeface="Consolas" panose="020B0609020204030204" pitchFamily="49" charset="0"/>
              </a:rPr>
              <a:t> </a:t>
            </a:r>
            <a:r>
              <a:rPr lang="pt-PT" dirty="0">
                <a:solidFill>
                  <a:srgbClr val="0000FF"/>
                </a:solidFill>
                <a:latin typeface="Consolas" panose="020B0609020204030204" pitchFamily="49" charset="0"/>
              </a:rPr>
              <a:t>FILE </a:t>
            </a:r>
            <a:r>
              <a:rPr lang="pt-PT" dirty="0">
                <a:solidFill>
                  <a:srgbClr val="808080"/>
                </a:solidFill>
                <a:latin typeface="Consolas" panose="020B0609020204030204" pitchFamily="49" charset="0"/>
              </a:rPr>
              <a:t>(</a:t>
            </a:r>
            <a:r>
              <a:rPr lang="pt-PT" dirty="0">
                <a:solidFill>
                  <a:srgbClr val="008080"/>
                </a:solidFill>
                <a:latin typeface="Consolas" panose="020B0609020204030204" pitchFamily="49" charset="0"/>
              </a:rPr>
              <a:t>NAME</a:t>
            </a:r>
            <a:r>
              <a:rPr lang="pt-PT" dirty="0">
                <a:solidFill>
                  <a:prstClr val="black"/>
                </a:solidFill>
                <a:latin typeface="Consolas" panose="020B0609020204030204" pitchFamily="49" charset="0"/>
              </a:rPr>
              <a:t> </a:t>
            </a:r>
            <a:r>
              <a:rPr lang="pt-PT" dirty="0">
                <a:solidFill>
                  <a:srgbClr val="808080"/>
                </a:solidFill>
                <a:latin typeface="Consolas" panose="020B0609020204030204" pitchFamily="49" charset="0"/>
              </a:rPr>
              <a:t>=</a:t>
            </a:r>
            <a:r>
              <a:rPr lang="pt-PT" dirty="0">
                <a:solidFill>
                  <a:prstClr val="black"/>
                </a:solidFill>
                <a:latin typeface="Consolas" panose="020B0609020204030204" pitchFamily="49" charset="0"/>
              </a:rPr>
              <a:t> </a:t>
            </a:r>
            <a:r>
              <a:rPr lang="pt-PT" dirty="0" err="1">
                <a:solidFill>
                  <a:srgbClr val="008080"/>
                </a:solidFill>
                <a:latin typeface="Consolas" panose="020B0609020204030204" pitchFamily="49" charset="0"/>
              </a:rPr>
              <a:t>BizTalkDTADb</a:t>
            </a:r>
            <a:r>
              <a:rPr lang="pt-PT" dirty="0">
                <a:solidFill>
                  <a:prstClr val="black"/>
                </a:solidFill>
                <a:latin typeface="Consolas" panose="020B0609020204030204" pitchFamily="49" charset="0"/>
              </a:rPr>
              <a:t> </a:t>
            </a:r>
            <a:r>
              <a:rPr lang="pt-PT" dirty="0">
                <a:solidFill>
                  <a:srgbClr val="808080"/>
                </a:solidFill>
                <a:latin typeface="Consolas" panose="020B0609020204030204" pitchFamily="49" charset="0"/>
              </a:rPr>
              <a:t>,</a:t>
            </a:r>
            <a:r>
              <a:rPr lang="pt-PT" dirty="0">
                <a:solidFill>
                  <a:prstClr val="black"/>
                </a:solidFill>
                <a:latin typeface="Consolas" panose="020B0609020204030204" pitchFamily="49" charset="0"/>
              </a:rPr>
              <a:t> </a:t>
            </a:r>
            <a:r>
              <a:rPr lang="pt-PT" dirty="0">
                <a:solidFill>
                  <a:srgbClr val="008080"/>
                </a:solidFill>
                <a:latin typeface="Consolas" panose="020B0609020204030204" pitchFamily="49" charset="0"/>
              </a:rPr>
              <a:t>SIZE</a:t>
            </a:r>
            <a:r>
              <a:rPr lang="pt-PT" dirty="0">
                <a:solidFill>
                  <a:prstClr val="black"/>
                </a:solidFill>
                <a:latin typeface="Consolas" panose="020B0609020204030204" pitchFamily="49" charset="0"/>
              </a:rPr>
              <a:t> </a:t>
            </a:r>
            <a:r>
              <a:rPr lang="pt-PT" dirty="0">
                <a:solidFill>
                  <a:srgbClr val="808080"/>
                </a:solidFill>
                <a:latin typeface="Consolas" panose="020B0609020204030204" pitchFamily="49" charset="0"/>
              </a:rPr>
              <a:t>=</a:t>
            </a:r>
            <a:r>
              <a:rPr lang="pt-PT" dirty="0">
                <a:solidFill>
                  <a:prstClr val="black"/>
                </a:solidFill>
                <a:latin typeface="Consolas" panose="020B0609020204030204" pitchFamily="49" charset="0"/>
              </a:rPr>
              <a:t> 2</a:t>
            </a:r>
            <a:r>
              <a:rPr lang="pt-PT" dirty="0">
                <a:solidFill>
                  <a:srgbClr val="008080"/>
                </a:solidFill>
                <a:latin typeface="Consolas" panose="020B0609020204030204" pitchFamily="49" charset="0"/>
              </a:rPr>
              <a:t>GB</a:t>
            </a:r>
            <a:r>
              <a:rPr lang="pt-PT" dirty="0">
                <a:solidFill>
                  <a:prstClr val="black"/>
                </a:solidFill>
                <a:latin typeface="Consolas" panose="020B0609020204030204" pitchFamily="49" charset="0"/>
              </a:rPr>
              <a:t> </a:t>
            </a:r>
            <a:r>
              <a:rPr lang="pt-PT" dirty="0">
                <a:solidFill>
                  <a:srgbClr val="808080"/>
                </a:solidFill>
                <a:latin typeface="Consolas" panose="020B0609020204030204" pitchFamily="49" charset="0"/>
              </a:rPr>
              <a:t>,</a:t>
            </a:r>
            <a:r>
              <a:rPr lang="pt-PT" dirty="0">
                <a:solidFill>
                  <a:prstClr val="black"/>
                </a:solidFill>
                <a:latin typeface="Consolas" panose="020B0609020204030204" pitchFamily="49" charset="0"/>
              </a:rPr>
              <a:t> </a:t>
            </a:r>
            <a:r>
              <a:rPr lang="pt-PT" dirty="0">
                <a:solidFill>
                  <a:srgbClr val="008080"/>
                </a:solidFill>
                <a:latin typeface="Consolas" panose="020B0609020204030204" pitchFamily="49" charset="0"/>
              </a:rPr>
              <a:t>FILEGROWTH</a:t>
            </a:r>
            <a:r>
              <a:rPr lang="pt-PT" dirty="0">
                <a:solidFill>
                  <a:prstClr val="black"/>
                </a:solidFill>
                <a:latin typeface="Consolas" panose="020B0609020204030204" pitchFamily="49" charset="0"/>
              </a:rPr>
              <a:t> </a:t>
            </a:r>
            <a:r>
              <a:rPr lang="pt-PT" dirty="0">
                <a:solidFill>
                  <a:srgbClr val="808080"/>
                </a:solidFill>
                <a:latin typeface="Consolas" panose="020B0609020204030204" pitchFamily="49" charset="0"/>
              </a:rPr>
              <a:t>=</a:t>
            </a:r>
            <a:r>
              <a:rPr lang="pt-PT" dirty="0">
                <a:solidFill>
                  <a:prstClr val="black"/>
                </a:solidFill>
                <a:latin typeface="Consolas" panose="020B0609020204030204" pitchFamily="49" charset="0"/>
              </a:rPr>
              <a:t> </a:t>
            </a:r>
            <a:r>
              <a:rPr lang="pt-PT" dirty="0" smtClean="0">
                <a:solidFill>
                  <a:prstClr val="black"/>
                </a:solidFill>
                <a:latin typeface="Consolas" panose="020B0609020204030204" pitchFamily="49" charset="0"/>
              </a:rPr>
              <a:t>100</a:t>
            </a:r>
            <a:r>
              <a:rPr lang="pt-PT" dirty="0" smtClean="0">
                <a:solidFill>
                  <a:srgbClr val="008080"/>
                </a:solidFill>
                <a:latin typeface="Consolas" panose="020B0609020204030204" pitchFamily="49" charset="0"/>
              </a:rPr>
              <a:t>MB</a:t>
            </a:r>
            <a:r>
              <a:rPr lang="pt-PT" dirty="0" smtClean="0">
                <a:solidFill>
                  <a:srgbClr val="808080"/>
                </a:solidFill>
                <a:latin typeface="Consolas" panose="020B0609020204030204" pitchFamily="49" charset="0"/>
              </a:rPr>
              <a:t>)</a:t>
            </a:r>
            <a:r>
              <a:rPr lang="pt-PT" dirty="0" smtClean="0">
                <a:solidFill>
                  <a:prstClr val="black"/>
                </a:solidFill>
                <a:latin typeface="Consolas" panose="020B0609020204030204" pitchFamily="49" charset="0"/>
              </a:rPr>
              <a:t> </a:t>
            </a:r>
            <a:r>
              <a:rPr lang="pt-PT" dirty="0" smtClean="0">
                <a:solidFill>
                  <a:srgbClr val="0000FF"/>
                </a:solidFill>
                <a:latin typeface="Consolas" panose="020B0609020204030204" pitchFamily="49" charset="0"/>
              </a:rPr>
              <a:t>GO</a:t>
            </a:r>
            <a:endParaRPr lang="pt-PT" dirty="0" smtClean="0">
              <a:solidFill>
                <a:prstClr val="black"/>
              </a:solidFill>
              <a:latin typeface="Consolas" panose="020B0609020204030204" pitchFamily="49" charset="0"/>
            </a:endParaRPr>
          </a:p>
          <a:p>
            <a:pPr marL="0" indent="0" algn="ctr">
              <a:buNone/>
            </a:pPr>
            <a:r>
              <a:rPr lang="pt-PT" dirty="0" smtClean="0">
                <a:solidFill>
                  <a:srgbClr val="0000FF"/>
                </a:solidFill>
                <a:latin typeface="Consolas" panose="020B0609020204030204" pitchFamily="49" charset="0"/>
              </a:rPr>
              <a:t>ALTER</a:t>
            </a:r>
            <a:r>
              <a:rPr lang="pt-PT" dirty="0" smtClean="0">
                <a:solidFill>
                  <a:prstClr val="black"/>
                </a:solidFill>
                <a:latin typeface="Consolas" panose="020B0609020204030204" pitchFamily="49" charset="0"/>
              </a:rPr>
              <a:t> </a:t>
            </a:r>
            <a:r>
              <a:rPr lang="pt-PT" dirty="0">
                <a:solidFill>
                  <a:srgbClr val="0000FF"/>
                </a:solidFill>
                <a:latin typeface="Consolas" panose="020B0609020204030204" pitchFamily="49" charset="0"/>
              </a:rPr>
              <a:t>DATABASE</a:t>
            </a:r>
            <a:r>
              <a:rPr lang="pt-PT" dirty="0">
                <a:solidFill>
                  <a:prstClr val="black"/>
                </a:solidFill>
                <a:latin typeface="Consolas" panose="020B0609020204030204" pitchFamily="49" charset="0"/>
              </a:rPr>
              <a:t> </a:t>
            </a:r>
            <a:r>
              <a:rPr lang="pt-PT" dirty="0" err="1">
                <a:solidFill>
                  <a:srgbClr val="008080"/>
                </a:solidFill>
                <a:latin typeface="Consolas" panose="020B0609020204030204" pitchFamily="49" charset="0"/>
              </a:rPr>
              <a:t>BizTalkDTADb</a:t>
            </a:r>
            <a:r>
              <a:rPr lang="pt-PT" dirty="0">
                <a:solidFill>
                  <a:prstClr val="black"/>
                </a:solidFill>
                <a:latin typeface="Consolas" panose="020B0609020204030204" pitchFamily="49" charset="0"/>
              </a:rPr>
              <a:t> </a:t>
            </a:r>
            <a:r>
              <a:rPr lang="pt-PT" dirty="0">
                <a:solidFill>
                  <a:srgbClr val="0000FF"/>
                </a:solidFill>
                <a:latin typeface="Consolas" panose="020B0609020204030204" pitchFamily="49" charset="0"/>
              </a:rPr>
              <a:t>MODIFY</a:t>
            </a:r>
            <a:r>
              <a:rPr lang="pt-PT" dirty="0">
                <a:solidFill>
                  <a:prstClr val="black"/>
                </a:solidFill>
                <a:latin typeface="Consolas" panose="020B0609020204030204" pitchFamily="49" charset="0"/>
              </a:rPr>
              <a:t> </a:t>
            </a:r>
            <a:r>
              <a:rPr lang="pt-PT" dirty="0">
                <a:solidFill>
                  <a:srgbClr val="0000FF"/>
                </a:solidFill>
                <a:latin typeface="Consolas" panose="020B0609020204030204" pitchFamily="49" charset="0"/>
              </a:rPr>
              <a:t>FILE </a:t>
            </a:r>
            <a:r>
              <a:rPr lang="pt-PT" dirty="0">
                <a:solidFill>
                  <a:srgbClr val="808080"/>
                </a:solidFill>
                <a:latin typeface="Consolas" panose="020B0609020204030204" pitchFamily="49" charset="0"/>
              </a:rPr>
              <a:t>(</a:t>
            </a:r>
            <a:r>
              <a:rPr lang="pt-PT" dirty="0">
                <a:solidFill>
                  <a:srgbClr val="008080"/>
                </a:solidFill>
                <a:latin typeface="Consolas" panose="020B0609020204030204" pitchFamily="49" charset="0"/>
              </a:rPr>
              <a:t>NAME</a:t>
            </a:r>
            <a:r>
              <a:rPr lang="pt-PT" dirty="0">
                <a:solidFill>
                  <a:prstClr val="black"/>
                </a:solidFill>
                <a:latin typeface="Consolas" panose="020B0609020204030204" pitchFamily="49" charset="0"/>
              </a:rPr>
              <a:t> </a:t>
            </a:r>
            <a:r>
              <a:rPr lang="pt-PT" dirty="0">
                <a:solidFill>
                  <a:srgbClr val="808080"/>
                </a:solidFill>
                <a:latin typeface="Consolas" panose="020B0609020204030204" pitchFamily="49" charset="0"/>
              </a:rPr>
              <a:t>=</a:t>
            </a:r>
            <a:r>
              <a:rPr lang="pt-PT" dirty="0">
                <a:solidFill>
                  <a:prstClr val="black"/>
                </a:solidFill>
                <a:latin typeface="Consolas" panose="020B0609020204030204" pitchFamily="49" charset="0"/>
              </a:rPr>
              <a:t> </a:t>
            </a:r>
            <a:r>
              <a:rPr lang="pt-PT" dirty="0" err="1">
                <a:solidFill>
                  <a:srgbClr val="008080"/>
                </a:solidFill>
                <a:latin typeface="Consolas" panose="020B0609020204030204" pitchFamily="49" charset="0"/>
              </a:rPr>
              <a:t>BizTalkDTADb_log</a:t>
            </a:r>
            <a:r>
              <a:rPr lang="pt-PT" dirty="0">
                <a:solidFill>
                  <a:prstClr val="black"/>
                </a:solidFill>
                <a:latin typeface="Consolas" panose="020B0609020204030204" pitchFamily="49" charset="0"/>
              </a:rPr>
              <a:t> </a:t>
            </a:r>
            <a:r>
              <a:rPr lang="pt-PT" dirty="0">
                <a:solidFill>
                  <a:srgbClr val="808080"/>
                </a:solidFill>
                <a:latin typeface="Consolas" panose="020B0609020204030204" pitchFamily="49" charset="0"/>
              </a:rPr>
              <a:t>,</a:t>
            </a:r>
            <a:r>
              <a:rPr lang="pt-PT" dirty="0">
                <a:solidFill>
                  <a:prstClr val="black"/>
                </a:solidFill>
                <a:latin typeface="Consolas" panose="020B0609020204030204" pitchFamily="49" charset="0"/>
              </a:rPr>
              <a:t> </a:t>
            </a:r>
            <a:r>
              <a:rPr lang="pt-PT" dirty="0">
                <a:solidFill>
                  <a:srgbClr val="008080"/>
                </a:solidFill>
                <a:latin typeface="Consolas" panose="020B0609020204030204" pitchFamily="49" charset="0"/>
              </a:rPr>
              <a:t>SIZE</a:t>
            </a:r>
            <a:r>
              <a:rPr lang="pt-PT" dirty="0">
                <a:solidFill>
                  <a:prstClr val="black"/>
                </a:solidFill>
                <a:latin typeface="Consolas" panose="020B0609020204030204" pitchFamily="49" charset="0"/>
              </a:rPr>
              <a:t> </a:t>
            </a:r>
            <a:r>
              <a:rPr lang="pt-PT" dirty="0">
                <a:solidFill>
                  <a:srgbClr val="808080"/>
                </a:solidFill>
                <a:latin typeface="Consolas" panose="020B0609020204030204" pitchFamily="49" charset="0"/>
              </a:rPr>
              <a:t>=</a:t>
            </a:r>
            <a:r>
              <a:rPr lang="pt-PT" dirty="0">
                <a:solidFill>
                  <a:prstClr val="black"/>
                </a:solidFill>
                <a:latin typeface="Consolas" panose="020B0609020204030204" pitchFamily="49" charset="0"/>
              </a:rPr>
              <a:t>  1</a:t>
            </a:r>
            <a:r>
              <a:rPr lang="pt-PT" dirty="0">
                <a:solidFill>
                  <a:srgbClr val="008080"/>
                </a:solidFill>
                <a:latin typeface="Consolas" panose="020B0609020204030204" pitchFamily="49" charset="0"/>
              </a:rPr>
              <a:t>GB</a:t>
            </a:r>
            <a:r>
              <a:rPr lang="pt-PT" dirty="0">
                <a:solidFill>
                  <a:prstClr val="black"/>
                </a:solidFill>
                <a:latin typeface="Consolas" panose="020B0609020204030204" pitchFamily="49" charset="0"/>
              </a:rPr>
              <a:t> </a:t>
            </a:r>
            <a:r>
              <a:rPr lang="pt-PT" dirty="0">
                <a:solidFill>
                  <a:srgbClr val="808080"/>
                </a:solidFill>
                <a:latin typeface="Consolas" panose="020B0609020204030204" pitchFamily="49" charset="0"/>
              </a:rPr>
              <a:t>,</a:t>
            </a:r>
            <a:r>
              <a:rPr lang="pt-PT" dirty="0">
                <a:solidFill>
                  <a:prstClr val="black"/>
                </a:solidFill>
                <a:latin typeface="Consolas" panose="020B0609020204030204" pitchFamily="49" charset="0"/>
              </a:rPr>
              <a:t> </a:t>
            </a:r>
            <a:r>
              <a:rPr lang="pt-PT" dirty="0">
                <a:solidFill>
                  <a:srgbClr val="008080"/>
                </a:solidFill>
                <a:latin typeface="Consolas" panose="020B0609020204030204" pitchFamily="49" charset="0"/>
              </a:rPr>
              <a:t>FILEGROWTH</a:t>
            </a:r>
            <a:r>
              <a:rPr lang="pt-PT" dirty="0">
                <a:solidFill>
                  <a:prstClr val="black"/>
                </a:solidFill>
                <a:latin typeface="Consolas" panose="020B0609020204030204" pitchFamily="49" charset="0"/>
              </a:rPr>
              <a:t> </a:t>
            </a:r>
            <a:r>
              <a:rPr lang="pt-PT" dirty="0">
                <a:solidFill>
                  <a:srgbClr val="808080"/>
                </a:solidFill>
                <a:latin typeface="Consolas" panose="020B0609020204030204" pitchFamily="49" charset="0"/>
              </a:rPr>
              <a:t>=</a:t>
            </a:r>
            <a:r>
              <a:rPr lang="pt-PT" dirty="0">
                <a:solidFill>
                  <a:prstClr val="black"/>
                </a:solidFill>
                <a:latin typeface="Consolas" panose="020B0609020204030204" pitchFamily="49" charset="0"/>
              </a:rPr>
              <a:t> </a:t>
            </a:r>
            <a:r>
              <a:rPr lang="pt-PT" dirty="0" smtClean="0">
                <a:solidFill>
                  <a:prstClr val="black"/>
                </a:solidFill>
                <a:latin typeface="Consolas" panose="020B0609020204030204" pitchFamily="49" charset="0"/>
              </a:rPr>
              <a:t>100</a:t>
            </a:r>
            <a:r>
              <a:rPr lang="pt-PT" dirty="0" smtClean="0">
                <a:solidFill>
                  <a:srgbClr val="008080"/>
                </a:solidFill>
                <a:latin typeface="Consolas" panose="020B0609020204030204" pitchFamily="49" charset="0"/>
              </a:rPr>
              <a:t>MB</a:t>
            </a:r>
            <a:r>
              <a:rPr lang="pt-PT" dirty="0" smtClean="0">
                <a:solidFill>
                  <a:srgbClr val="808080"/>
                </a:solidFill>
                <a:latin typeface="Consolas" panose="020B0609020204030204" pitchFamily="49" charset="0"/>
              </a:rPr>
              <a:t>) </a:t>
            </a:r>
            <a:r>
              <a:rPr lang="pt-PT" dirty="0" smtClean="0">
                <a:solidFill>
                  <a:srgbClr val="0000FF"/>
                </a:solidFill>
                <a:latin typeface="Consolas" panose="020B0609020204030204" pitchFamily="49" charset="0"/>
              </a:rPr>
              <a:t>GO</a:t>
            </a:r>
            <a:endParaRPr lang="pt-PT" dirty="0" smtClean="0">
              <a:solidFill>
                <a:prstClr val="black"/>
              </a:solidFill>
              <a:latin typeface="Consolas" panose="020B0609020204030204" pitchFamily="49" charset="0"/>
            </a:endParaRPr>
          </a:p>
          <a:p>
            <a:pPr algn="ctr"/>
            <a:endParaRPr lang="pt-PT" dirty="0">
              <a:solidFill>
                <a:prstClr val="black"/>
              </a:solidFill>
              <a:latin typeface="Consolas" panose="020B0609020204030204" pitchFamily="49" charset="0"/>
            </a:endParaRPr>
          </a:p>
          <a:p>
            <a:pPr marL="0" indent="0" algn="ctr">
              <a:buNone/>
            </a:pPr>
            <a:r>
              <a:rPr lang="pt-PT" dirty="0">
                <a:solidFill>
                  <a:srgbClr val="0000FF"/>
                </a:solidFill>
                <a:latin typeface="Consolas" panose="020B0609020204030204" pitchFamily="49" charset="0"/>
              </a:rPr>
              <a:t>ALTER</a:t>
            </a:r>
            <a:r>
              <a:rPr lang="pt-PT" dirty="0">
                <a:solidFill>
                  <a:prstClr val="black"/>
                </a:solidFill>
                <a:latin typeface="Consolas" panose="020B0609020204030204" pitchFamily="49" charset="0"/>
              </a:rPr>
              <a:t> </a:t>
            </a:r>
            <a:r>
              <a:rPr lang="pt-PT" dirty="0">
                <a:solidFill>
                  <a:srgbClr val="0000FF"/>
                </a:solidFill>
                <a:latin typeface="Consolas" panose="020B0609020204030204" pitchFamily="49" charset="0"/>
              </a:rPr>
              <a:t>DATABASE</a:t>
            </a:r>
            <a:r>
              <a:rPr lang="pt-PT" dirty="0">
                <a:solidFill>
                  <a:prstClr val="black"/>
                </a:solidFill>
                <a:latin typeface="Consolas" panose="020B0609020204030204" pitchFamily="49" charset="0"/>
              </a:rPr>
              <a:t> </a:t>
            </a:r>
            <a:r>
              <a:rPr lang="pt-PT" dirty="0" err="1">
                <a:solidFill>
                  <a:srgbClr val="008080"/>
                </a:solidFill>
                <a:latin typeface="Consolas" panose="020B0609020204030204" pitchFamily="49" charset="0"/>
              </a:rPr>
              <a:t>BizTalkMsgBoxDb</a:t>
            </a:r>
            <a:r>
              <a:rPr lang="pt-PT" dirty="0">
                <a:solidFill>
                  <a:prstClr val="black"/>
                </a:solidFill>
                <a:latin typeface="Consolas" panose="020B0609020204030204" pitchFamily="49" charset="0"/>
              </a:rPr>
              <a:t> </a:t>
            </a:r>
            <a:r>
              <a:rPr lang="pt-PT" dirty="0">
                <a:solidFill>
                  <a:srgbClr val="0000FF"/>
                </a:solidFill>
                <a:latin typeface="Consolas" panose="020B0609020204030204" pitchFamily="49" charset="0"/>
              </a:rPr>
              <a:t>MODIFY</a:t>
            </a:r>
            <a:r>
              <a:rPr lang="pt-PT" dirty="0">
                <a:solidFill>
                  <a:prstClr val="black"/>
                </a:solidFill>
                <a:latin typeface="Consolas" panose="020B0609020204030204" pitchFamily="49" charset="0"/>
              </a:rPr>
              <a:t> </a:t>
            </a:r>
            <a:r>
              <a:rPr lang="pt-PT" dirty="0">
                <a:solidFill>
                  <a:srgbClr val="0000FF"/>
                </a:solidFill>
                <a:latin typeface="Consolas" panose="020B0609020204030204" pitchFamily="49" charset="0"/>
              </a:rPr>
              <a:t>FILE </a:t>
            </a:r>
            <a:r>
              <a:rPr lang="pt-PT" dirty="0">
                <a:solidFill>
                  <a:srgbClr val="808080"/>
                </a:solidFill>
                <a:latin typeface="Consolas" panose="020B0609020204030204" pitchFamily="49" charset="0"/>
              </a:rPr>
              <a:t>(</a:t>
            </a:r>
            <a:r>
              <a:rPr lang="pt-PT" dirty="0">
                <a:solidFill>
                  <a:srgbClr val="008080"/>
                </a:solidFill>
                <a:latin typeface="Consolas" panose="020B0609020204030204" pitchFamily="49" charset="0"/>
              </a:rPr>
              <a:t>NAME</a:t>
            </a:r>
            <a:r>
              <a:rPr lang="pt-PT" dirty="0">
                <a:solidFill>
                  <a:prstClr val="black"/>
                </a:solidFill>
                <a:latin typeface="Consolas" panose="020B0609020204030204" pitchFamily="49" charset="0"/>
              </a:rPr>
              <a:t> </a:t>
            </a:r>
            <a:r>
              <a:rPr lang="pt-PT" dirty="0">
                <a:solidFill>
                  <a:srgbClr val="808080"/>
                </a:solidFill>
                <a:latin typeface="Consolas" panose="020B0609020204030204" pitchFamily="49" charset="0"/>
              </a:rPr>
              <a:t>=</a:t>
            </a:r>
            <a:r>
              <a:rPr lang="pt-PT" dirty="0">
                <a:solidFill>
                  <a:prstClr val="black"/>
                </a:solidFill>
                <a:latin typeface="Consolas" panose="020B0609020204030204" pitchFamily="49" charset="0"/>
              </a:rPr>
              <a:t> </a:t>
            </a:r>
            <a:r>
              <a:rPr lang="pt-PT" dirty="0" err="1">
                <a:solidFill>
                  <a:srgbClr val="008080"/>
                </a:solidFill>
                <a:latin typeface="Consolas" panose="020B0609020204030204" pitchFamily="49" charset="0"/>
              </a:rPr>
              <a:t>BizTalkMsgBoxDb</a:t>
            </a:r>
            <a:r>
              <a:rPr lang="pt-PT" dirty="0">
                <a:solidFill>
                  <a:prstClr val="black"/>
                </a:solidFill>
                <a:latin typeface="Consolas" panose="020B0609020204030204" pitchFamily="49" charset="0"/>
              </a:rPr>
              <a:t> </a:t>
            </a:r>
            <a:r>
              <a:rPr lang="pt-PT" dirty="0">
                <a:solidFill>
                  <a:srgbClr val="808080"/>
                </a:solidFill>
                <a:latin typeface="Consolas" panose="020B0609020204030204" pitchFamily="49" charset="0"/>
              </a:rPr>
              <a:t>,</a:t>
            </a:r>
            <a:r>
              <a:rPr lang="pt-PT" dirty="0">
                <a:solidFill>
                  <a:prstClr val="black"/>
                </a:solidFill>
                <a:latin typeface="Consolas" panose="020B0609020204030204" pitchFamily="49" charset="0"/>
              </a:rPr>
              <a:t> </a:t>
            </a:r>
            <a:r>
              <a:rPr lang="pt-PT" dirty="0">
                <a:solidFill>
                  <a:srgbClr val="008080"/>
                </a:solidFill>
                <a:latin typeface="Consolas" panose="020B0609020204030204" pitchFamily="49" charset="0"/>
              </a:rPr>
              <a:t>SIZE</a:t>
            </a:r>
            <a:r>
              <a:rPr lang="pt-PT" dirty="0">
                <a:solidFill>
                  <a:prstClr val="black"/>
                </a:solidFill>
                <a:latin typeface="Consolas" panose="020B0609020204030204" pitchFamily="49" charset="0"/>
              </a:rPr>
              <a:t> </a:t>
            </a:r>
            <a:r>
              <a:rPr lang="pt-PT" dirty="0">
                <a:solidFill>
                  <a:srgbClr val="808080"/>
                </a:solidFill>
                <a:latin typeface="Consolas" panose="020B0609020204030204" pitchFamily="49" charset="0"/>
              </a:rPr>
              <a:t>=</a:t>
            </a:r>
            <a:r>
              <a:rPr lang="pt-PT" dirty="0">
                <a:solidFill>
                  <a:prstClr val="black"/>
                </a:solidFill>
                <a:latin typeface="Consolas" panose="020B0609020204030204" pitchFamily="49" charset="0"/>
              </a:rPr>
              <a:t> 2</a:t>
            </a:r>
            <a:r>
              <a:rPr lang="pt-PT" dirty="0">
                <a:solidFill>
                  <a:srgbClr val="008080"/>
                </a:solidFill>
                <a:latin typeface="Consolas" panose="020B0609020204030204" pitchFamily="49" charset="0"/>
              </a:rPr>
              <a:t>GB</a:t>
            </a:r>
            <a:r>
              <a:rPr lang="pt-PT" dirty="0">
                <a:solidFill>
                  <a:prstClr val="black"/>
                </a:solidFill>
                <a:latin typeface="Consolas" panose="020B0609020204030204" pitchFamily="49" charset="0"/>
              </a:rPr>
              <a:t> </a:t>
            </a:r>
            <a:r>
              <a:rPr lang="pt-PT" dirty="0">
                <a:solidFill>
                  <a:srgbClr val="808080"/>
                </a:solidFill>
                <a:latin typeface="Consolas" panose="020B0609020204030204" pitchFamily="49" charset="0"/>
              </a:rPr>
              <a:t>,</a:t>
            </a:r>
            <a:r>
              <a:rPr lang="pt-PT" dirty="0">
                <a:solidFill>
                  <a:prstClr val="black"/>
                </a:solidFill>
                <a:latin typeface="Consolas" panose="020B0609020204030204" pitchFamily="49" charset="0"/>
              </a:rPr>
              <a:t> </a:t>
            </a:r>
            <a:r>
              <a:rPr lang="pt-PT" dirty="0">
                <a:solidFill>
                  <a:srgbClr val="008080"/>
                </a:solidFill>
                <a:latin typeface="Consolas" panose="020B0609020204030204" pitchFamily="49" charset="0"/>
              </a:rPr>
              <a:t>FILEGROWTH</a:t>
            </a:r>
            <a:r>
              <a:rPr lang="pt-PT" dirty="0">
                <a:solidFill>
                  <a:prstClr val="black"/>
                </a:solidFill>
                <a:latin typeface="Consolas" panose="020B0609020204030204" pitchFamily="49" charset="0"/>
              </a:rPr>
              <a:t> </a:t>
            </a:r>
            <a:r>
              <a:rPr lang="pt-PT" dirty="0">
                <a:solidFill>
                  <a:srgbClr val="808080"/>
                </a:solidFill>
                <a:latin typeface="Consolas" panose="020B0609020204030204" pitchFamily="49" charset="0"/>
              </a:rPr>
              <a:t>=</a:t>
            </a:r>
            <a:r>
              <a:rPr lang="pt-PT" dirty="0">
                <a:solidFill>
                  <a:prstClr val="black"/>
                </a:solidFill>
                <a:latin typeface="Consolas" panose="020B0609020204030204" pitchFamily="49" charset="0"/>
              </a:rPr>
              <a:t> </a:t>
            </a:r>
            <a:r>
              <a:rPr lang="pt-PT" dirty="0" smtClean="0">
                <a:solidFill>
                  <a:prstClr val="black"/>
                </a:solidFill>
                <a:latin typeface="Consolas" panose="020B0609020204030204" pitchFamily="49" charset="0"/>
              </a:rPr>
              <a:t>100</a:t>
            </a:r>
            <a:r>
              <a:rPr lang="pt-PT" dirty="0" smtClean="0">
                <a:solidFill>
                  <a:srgbClr val="008080"/>
                </a:solidFill>
                <a:latin typeface="Consolas" panose="020B0609020204030204" pitchFamily="49" charset="0"/>
              </a:rPr>
              <a:t>MB</a:t>
            </a:r>
            <a:r>
              <a:rPr lang="pt-PT" dirty="0" smtClean="0">
                <a:solidFill>
                  <a:srgbClr val="808080"/>
                </a:solidFill>
                <a:latin typeface="Consolas" panose="020B0609020204030204" pitchFamily="49" charset="0"/>
              </a:rPr>
              <a:t>)</a:t>
            </a:r>
            <a:r>
              <a:rPr lang="pt-PT" dirty="0" smtClean="0">
                <a:solidFill>
                  <a:prstClr val="black"/>
                </a:solidFill>
                <a:latin typeface="Consolas" panose="020B0609020204030204" pitchFamily="49" charset="0"/>
              </a:rPr>
              <a:t> </a:t>
            </a:r>
            <a:r>
              <a:rPr lang="pt-PT" dirty="0" smtClean="0">
                <a:solidFill>
                  <a:srgbClr val="0000FF"/>
                </a:solidFill>
                <a:latin typeface="Consolas" panose="020B0609020204030204" pitchFamily="49" charset="0"/>
              </a:rPr>
              <a:t>GO</a:t>
            </a:r>
            <a:endParaRPr lang="pt-PT" dirty="0" smtClean="0">
              <a:solidFill>
                <a:prstClr val="black"/>
              </a:solidFill>
              <a:latin typeface="Consolas" panose="020B0609020204030204" pitchFamily="49" charset="0"/>
            </a:endParaRPr>
          </a:p>
          <a:p>
            <a:pPr marL="0" indent="0" algn="ctr">
              <a:buNone/>
            </a:pPr>
            <a:r>
              <a:rPr lang="pt-PT" dirty="0" smtClean="0">
                <a:solidFill>
                  <a:srgbClr val="0000FF"/>
                </a:solidFill>
                <a:latin typeface="Consolas" panose="020B0609020204030204" pitchFamily="49" charset="0"/>
              </a:rPr>
              <a:t>ALTER</a:t>
            </a:r>
            <a:r>
              <a:rPr lang="pt-PT" dirty="0" smtClean="0">
                <a:solidFill>
                  <a:prstClr val="black"/>
                </a:solidFill>
                <a:latin typeface="Consolas" panose="020B0609020204030204" pitchFamily="49" charset="0"/>
              </a:rPr>
              <a:t> </a:t>
            </a:r>
            <a:r>
              <a:rPr lang="pt-PT" dirty="0">
                <a:solidFill>
                  <a:srgbClr val="0000FF"/>
                </a:solidFill>
                <a:latin typeface="Consolas" panose="020B0609020204030204" pitchFamily="49" charset="0"/>
              </a:rPr>
              <a:t>DATABASE</a:t>
            </a:r>
            <a:r>
              <a:rPr lang="pt-PT" dirty="0">
                <a:solidFill>
                  <a:prstClr val="black"/>
                </a:solidFill>
                <a:latin typeface="Consolas" panose="020B0609020204030204" pitchFamily="49" charset="0"/>
              </a:rPr>
              <a:t> </a:t>
            </a:r>
            <a:r>
              <a:rPr lang="pt-PT" dirty="0" err="1">
                <a:solidFill>
                  <a:srgbClr val="008080"/>
                </a:solidFill>
                <a:latin typeface="Consolas" panose="020B0609020204030204" pitchFamily="49" charset="0"/>
              </a:rPr>
              <a:t>BizTalkMsgBoxDb</a:t>
            </a:r>
            <a:r>
              <a:rPr lang="pt-PT" dirty="0">
                <a:solidFill>
                  <a:prstClr val="black"/>
                </a:solidFill>
                <a:latin typeface="Consolas" panose="020B0609020204030204" pitchFamily="49" charset="0"/>
              </a:rPr>
              <a:t> </a:t>
            </a:r>
            <a:r>
              <a:rPr lang="pt-PT" dirty="0">
                <a:solidFill>
                  <a:srgbClr val="0000FF"/>
                </a:solidFill>
                <a:latin typeface="Consolas" panose="020B0609020204030204" pitchFamily="49" charset="0"/>
              </a:rPr>
              <a:t>MODIFY</a:t>
            </a:r>
            <a:r>
              <a:rPr lang="pt-PT" dirty="0">
                <a:solidFill>
                  <a:prstClr val="black"/>
                </a:solidFill>
                <a:latin typeface="Consolas" panose="020B0609020204030204" pitchFamily="49" charset="0"/>
              </a:rPr>
              <a:t> </a:t>
            </a:r>
            <a:r>
              <a:rPr lang="pt-PT" dirty="0">
                <a:solidFill>
                  <a:srgbClr val="0000FF"/>
                </a:solidFill>
                <a:latin typeface="Consolas" panose="020B0609020204030204" pitchFamily="49" charset="0"/>
              </a:rPr>
              <a:t>FILE </a:t>
            </a:r>
            <a:r>
              <a:rPr lang="pt-PT" dirty="0">
                <a:solidFill>
                  <a:srgbClr val="808080"/>
                </a:solidFill>
                <a:latin typeface="Consolas" panose="020B0609020204030204" pitchFamily="49" charset="0"/>
              </a:rPr>
              <a:t>(</a:t>
            </a:r>
            <a:r>
              <a:rPr lang="pt-PT" dirty="0">
                <a:solidFill>
                  <a:srgbClr val="008080"/>
                </a:solidFill>
                <a:latin typeface="Consolas" panose="020B0609020204030204" pitchFamily="49" charset="0"/>
              </a:rPr>
              <a:t>NAME</a:t>
            </a:r>
            <a:r>
              <a:rPr lang="pt-PT" dirty="0">
                <a:solidFill>
                  <a:prstClr val="black"/>
                </a:solidFill>
                <a:latin typeface="Consolas" panose="020B0609020204030204" pitchFamily="49" charset="0"/>
              </a:rPr>
              <a:t> </a:t>
            </a:r>
            <a:r>
              <a:rPr lang="pt-PT" dirty="0">
                <a:solidFill>
                  <a:srgbClr val="808080"/>
                </a:solidFill>
                <a:latin typeface="Consolas" panose="020B0609020204030204" pitchFamily="49" charset="0"/>
              </a:rPr>
              <a:t>=</a:t>
            </a:r>
            <a:r>
              <a:rPr lang="pt-PT" dirty="0">
                <a:solidFill>
                  <a:prstClr val="black"/>
                </a:solidFill>
                <a:latin typeface="Consolas" panose="020B0609020204030204" pitchFamily="49" charset="0"/>
              </a:rPr>
              <a:t> </a:t>
            </a:r>
            <a:r>
              <a:rPr lang="pt-PT" dirty="0" err="1">
                <a:solidFill>
                  <a:srgbClr val="008080"/>
                </a:solidFill>
                <a:latin typeface="Consolas" panose="020B0609020204030204" pitchFamily="49" charset="0"/>
              </a:rPr>
              <a:t>BizTalkMsgBoxDb_log</a:t>
            </a:r>
            <a:r>
              <a:rPr lang="pt-PT" dirty="0">
                <a:solidFill>
                  <a:prstClr val="black"/>
                </a:solidFill>
                <a:latin typeface="Consolas" panose="020B0609020204030204" pitchFamily="49" charset="0"/>
              </a:rPr>
              <a:t> </a:t>
            </a:r>
            <a:r>
              <a:rPr lang="pt-PT" dirty="0">
                <a:solidFill>
                  <a:srgbClr val="808080"/>
                </a:solidFill>
                <a:latin typeface="Consolas" panose="020B0609020204030204" pitchFamily="49" charset="0"/>
              </a:rPr>
              <a:t>,</a:t>
            </a:r>
            <a:r>
              <a:rPr lang="pt-PT" dirty="0">
                <a:solidFill>
                  <a:prstClr val="black"/>
                </a:solidFill>
                <a:latin typeface="Consolas" panose="020B0609020204030204" pitchFamily="49" charset="0"/>
              </a:rPr>
              <a:t> </a:t>
            </a:r>
            <a:r>
              <a:rPr lang="pt-PT" dirty="0">
                <a:solidFill>
                  <a:srgbClr val="008080"/>
                </a:solidFill>
                <a:latin typeface="Consolas" panose="020B0609020204030204" pitchFamily="49" charset="0"/>
              </a:rPr>
              <a:t>SIZE</a:t>
            </a:r>
            <a:r>
              <a:rPr lang="pt-PT" dirty="0">
                <a:solidFill>
                  <a:prstClr val="black"/>
                </a:solidFill>
                <a:latin typeface="Consolas" panose="020B0609020204030204" pitchFamily="49" charset="0"/>
              </a:rPr>
              <a:t> </a:t>
            </a:r>
            <a:r>
              <a:rPr lang="pt-PT" dirty="0">
                <a:solidFill>
                  <a:srgbClr val="808080"/>
                </a:solidFill>
                <a:latin typeface="Consolas" panose="020B0609020204030204" pitchFamily="49" charset="0"/>
              </a:rPr>
              <a:t>=</a:t>
            </a:r>
            <a:r>
              <a:rPr lang="pt-PT" dirty="0">
                <a:solidFill>
                  <a:prstClr val="black"/>
                </a:solidFill>
                <a:latin typeface="Consolas" panose="020B0609020204030204" pitchFamily="49" charset="0"/>
              </a:rPr>
              <a:t>  2</a:t>
            </a:r>
            <a:r>
              <a:rPr lang="pt-PT" dirty="0">
                <a:solidFill>
                  <a:srgbClr val="008080"/>
                </a:solidFill>
                <a:latin typeface="Consolas" panose="020B0609020204030204" pitchFamily="49" charset="0"/>
              </a:rPr>
              <a:t>GB</a:t>
            </a:r>
            <a:r>
              <a:rPr lang="pt-PT" dirty="0">
                <a:solidFill>
                  <a:prstClr val="black"/>
                </a:solidFill>
                <a:latin typeface="Consolas" panose="020B0609020204030204" pitchFamily="49" charset="0"/>
              </a:rPr>
              <a:t> </a:t>
            </a:r>
            <a:r>
              <a:rPr lang="pt-PT" dirty="0">
                <a:solidFill>
                  <a:srgbClr val="808080"/>
                </a:solidFill>
                <a:latin typeface="Consolas" panose="020B0609020204030204" pitchFamily="49" charset="0"/>
              </a:rPr>
              <a:t>,</a:t>
            </a:r>
            <a:r>
              <a:rPr lang="pt-PT" dirty="0">
                <a:solidFill>
                  <a:prstClr val="black"/>
                </a:solidFill>
                <a:latin typeface="Consolas" panose="020B0609020204030204" pitchFamily="49" charset="0"/>
              </a:rPr>
              <a:t> </a:t>
            </a:r>
            <a:r>
              <a:rPr lang="pt-PT" dirty="0">
                <a:solidFill>
                  <a:srgbClr val="008080"/>
                </a:solidFill>
                <a:latin typeface="Consolas" panose="020B0609020204030204" pitchFamily="49" charset="0"/>
              </a:rPr>
              <a:t>FILEGROWTH</a:t>
            </a:r>
            <a:r>
              <a:rPr lang="pt-PT" dirty="0">
                <a:solidFill>
                  <a:prstClr val="black"/>
                </a:solidFill>
                <a:latin typeface="Consolas" panose="020B0609020204030204" pitchFamily="49" charset="0"/>
              </a:rPr>
              <a:t> </a:t>
            </a:r>
            <a:r>
              <a:rPr lang="pt-PT" dirty="0">
                <a:solidFill>
                  <a:srgbClr val="808080"/>
                </a:solidFill>
                <a:latin typeface="Consolas" panose="020B0609020204030204" pitchFamily="49" charset="0"/>
              </a:rPr>
              <a:t>=</a:t>
            </a:r>
            <a:r>
              <a:rPr lang="pt-PT" dirty="0">
                <a:solidFill>
                  <a:prstClr val="black"/>
                </a:solidFill>
                <a:latin typeface="Consolas" panose="020B0609020204030204" pitchFamily="49" charset="0"/>
              </a:rPr>
              <a:t> </a:t>
            </a:r>
            <a:r>
              <a:rPr lang="pt-PT" dirty="0" smtClean="0">
                <a:solidFill>
                  <a:prstClr val="black"/>
                </a:solidFill>
                <a:latin typeface="Consolas" panose="020B0609020204030204" pitchFamily="49" charset="0"/>
              </a:rPr>
              <a:t>100</a:t>
            </a:r>
            <a:r>
              <a:rPr lang="pt-PT" dirty="0" smtClean="0">
                <a:solidFill>
                  <a:srgbClr val="008080"/>
                </a:solidFill>
                <a:latin typeface="Consolas" panose="020B0609020204030204" pitchFamily="49" charset="0"/>
              </a:rPr>
              <a:t>MB</a:t>
            </a:r>
            <a:r>
              <a:rPr lang="pt-PT" dirty="0" smtClean="0">
                <a:solidFill>
                  <a:srgbClr val="808080"/>
                </a:solidFill>
                <a:latin typeface="Consolas" panose="020B0609020204030204" pitchFamily="49" charset="0"/>
              </a:rPr>
              <a:t>)</a:t>
            </a:r>
            <a:r>
              <a:rPr lang="pt-PT" dirty="0" smtClean="0">
                <a:solidFill>
                  <a:prstClr val="black"/>
                </a:solidFill>
                <a:latin typeface="Consolas" panose="020B0609020204030204" pitchFamily="49" charset="0"/>
              </a:rPr>
              <a:t> </a:t>
            </a:r>
            <a:r>
              <a:rPr lang="pt-PT" dirty="0" smtClean="0">
                <a:solidFill>
                  <a:srgbClr val="0000FF"/>
                </a:solidFill>
                <a:latin typeface="Consolas" panose="020B0609020204030204" pitchFamily="49" charset="0"/>
              </a:rPr>
              <a:t>GO</a:t>
            </a:r>
            <a:endParaRPr lang="pt-PT" dirty="0">
              <a:solidFill>
                <a:srgbClr val="0000FF"/>
              </a:solidFill>
              <a:latin typeface="Consolas" panose="020B0609020204030204" pitchFamily="49" charset="0"/>
            </a:endParaRPr>
          </a:p>
        </p:txBody>
      </p:sp>
      <p:sp>
        <p:nvSpPr>
          <p:cNvPr id="8" name="Rectangle 7"/>
          <p:cNvSpPr/>
          <p:nvPr/>
        </p:nvSpPr>
        <p:spPr>
          <a:xfrm>
            <a:off x="435077" y="4244054"/>
            <a:ext cx="11535977" cy="415498"/>
          </a:xfrm>
          <a:prstGeom prst="rect">
            <a:avLst/>
          </a:prstGeom>
        </p:spPr>
        <p:txBody>
          <a:bodyPr wrap="square">
            <a:spAutoFit/>
          </a:bodyPr>
          <a:lstStyle/>
          <a:p>
            <a:pPr algn="ctr"/>
            <a:r>
              <a:rPr lang="en-US" sz="2100" b="1" dirty="0" smtClean="0">
                <a:solidFill>
                  <a:schemeClr val="tx1">
                    <a:lumMod val="75000"/>
                    <a:lumOff val="25000"/>
                    <a:alpha val="99000"/>
                  </a:schemeClr>
                </a:solidFill>
              </a:rPr>
              <a:t>Default (1MB, 10% log files) is not sufficient</a:t>
            </a:r>
            <a:endParaRPr lang="en-US" sz="2100" b="1" dirty="0">
              <a:solidFill>
                <a:schemeClr val="tx1">
                  <a:lumMod val="75000"/>
                  <a:lumOff val="25000"/>
                  <a:alpha val="99000"/>
                </a:schemeClr>
              </a:solidFill>
            </a:endParaRPr>
          </a:p>
        </p:txBody>
      </p:sp>
    </p:spTree>
    <p:extLst>
      <p:ext uri="{BB962C8B-B14F-4D97-AF65-F5344CB8AC3E}">
        <p14:creationId xmlns:p14="http://schemas.microsoft.com/office/powerpoint/2010/main" val="235288623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Sylinder 1"/>
          <p:cNvSpPr txBox="1"/>
          <p:nvPr/>
        </p:nvSpPr>
        <p:spPr>
          <a:xfrm>
            <a:off x="133561" y="2601632"/>
            <a:ext cx="12169352" cy="1791260"/>
          </a:xfrm>
          <a:prstGeom prst="rect">
            <a:avLst/>
          </a:prstGeom>
          <a:noFill/>
        </p:spPr>
        <p:txBody>
          <a:bodyPr wrap="square" lIns="182880" tIns="146304" rIns="182880" bIns="146304" rtlCol="0">
            <a:spAutoFit/>
          </a:bodyPr>
          <a:lstStyle/>
          <a:p>
            <a:pPr algn="ctr">
              <a:lnSpc>
                <a:spcPct val="90000"/>
              </a:lnSpc>
            </a:pPr>
            <a:r>
              <a:rPr lang="en-AU" sz="5400" dirty="0" smtClean="0"/>
              <a:t>General SQL Considerations</a:t>
            </a:r>
          </a:p>
          <a:p>
            <a:pPr algn="ctr">
              <a:lnSpc>
                <a:spcPct val="90000"/>
              </a:lnSpc>
            </a:pPr>
            <a:r>
              <a:rPr lang="en-US" altLang="pt-PT" sz="5400" dirty="0"/>
              <a:t>&amp; Performance </a:t>
            </a:r>
            <a:r>
              <a:rPr lang="en-US" altLang="pt-PT" sz="5400" dirty="0" smtClean="0"/>
              <a:t>tuning</a:t>
            </a:r>
            <a:endParaRPr lang="en-US" sz="5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03630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30469" y="2950285"/>
            <a:ext cx="11375537" cy="1093954"/>
          </a:xfrm>
        </p:spPr>
        <p:txBody>
          <a:bodyPr/>
          <a:lstStyle/>
          <a:p>
            <a:pPr marL="215900" lvl="2" indent="0" defTabSz="685864">
              <a:buClr>
                <a:srgbClr val="0072C6"/>
              </a:buClr>
              <a:buNone/>
            </a:pPr>
            <a:r>
              <a:rPr lang="en-US" sz="2100" b="0" dirty="0">
                <a:solidFill>
                  <a:schemeClr val="tx1">
                    <a:lumMod val="75000"/>
                    <a:lumOff val="25000"/>
                    <a:alpha val="99000"/>
                  </a:schemeClr>
                </a:solidFill>
              </a:rPr>
              <a:t>At the very minimum you should aim to have one logical disk for data files, one for transaction log files, and one for </a:t>
            </a:r>
            <a:r>
              <a:rPr lang="en-US" sz="2100" b="0" dirty="0" err="1">
                <a:solidFill>
                  <a:schemeClr val="tx1">
                    <a:lumMod val="75000"/>
                    <a:lumOff val="25000"/>
                    <a:alpha val="99000"/>
                  </a:schemeClr>
                </a:solidFill>
              </a:rPr>
              <a:t>tempdb</a:t>
            </a:r>
            <a:r>
              <a:rPr lang="en-US" sz="2100" b="0" dirty="0">
                <a:solidFill>
                  <a:schemeClr val="tx1">
                    <a:lumMod val="75000"/>
                    <a:lumOff val="25000"/>
                    <a:alpha val="99000"/>
                  </a:schemeClr>
                </a:solidFill>
              </a:rPr>
              <a:t> data files.</a:t>
            </a:r>
            <a:endParaRPr lang="pt-PT" sz="2100" b="0" dirty="0">
              <a:solidFill>
                <a:schemeClr val="tx1">
                  <a:lumMod val="75000"/>
                  <a:lumOff val="25000"/>
                  <a:alpha val="99000"/>
                </a:schemeClr>
              </a:solidFill>
            </a:endParaRPr>
          </a:p>
        </p:txBody>
      </p:sp>
      <p:sp>
        <p:nvSpPr>
          <p:cNvPr id="3" name="Title 2"/>
          <p:cNvSpPr>
            <a:spLocks noGrp="1"/>
          </p:cNvSpPr>
          <p:nvPr>
            <p:ph type="title"/>
          </p:nvPr>
        </p:nvSpPr>
        <p:spPr/>
        <p:txBody>
          <a:bodyPr/>
          <a:lstStyle/>
          <a:p>
            <a:r>
              <a:rPr lang="en-US" dirty="0" smtClean="0"/>
              <a:t>Database Files Location</a:t>
            </a:r>
            <a:endParaRPr lang="pt-PT" dirty="0"/>
          </a:p>
        </p:txBody>
      </p:sp>
    </p:spTree>
    <p:extLst>
      <p:ext uri="{BB962C8B-B14F-4D97-AF65-F5344CB8AC3E}">
        <p14:creationId xmlns:p14="http://schemas.microsoft.com/office/powerpoint/2010/main" val="209178524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078" y="1193006"/>
            <a:ext cx="11375537" cy="5472608"/>
          </a:xfrm>
        </p:spPr>
        <p:txBody>
          <a:bodyPr vert="horz" wrap="square" lIns="0" tIns="0" rIns="0" bIns="0" rtlCol="0">
            <a:normAutofit fontScale="85000" lnSpcReduction="20000"/>
          </a:bodyPr>
          <a:lstStyle/>
          <a:p>
            <a:pPr marL="0" lvl="1" indent="0" defTabSz="685864">
              <a:buClr>
                <a:srgbClr val="0072C6"/>
              </a:buClr>
              <a:buNone/>
            </a:pPr>
            <a:r>
              <a:rPr lang="en-US" sz="2800" dirty="0" smtClean="0"/>
              <a:t>The </a:t>
            </a:r>
            <a:r>
              <a:rPr lang="en-US" sz="2800" dirty="0"/>
              <a:t>SQL Server uses </a:t>
            </a:r>
            <a:r>
              <a:rPr lang="en-US" sz="2800" dirty="0" err="1"/>
              <a:t>TempDB</a:t>
            </a:r>
            <a:r>
              <a:rPr lang="en-US" sz="2800" dirty="0"/>
              <a:t> to store intermediate results as part of executing a query</a:t>
            </a:r>
            <a:endParaRPr lang="en-US" sz="2500" b="0" dirty="0" smtClean="0">
              <a:solidFill>
                <a:schemeClr val="tx1">
                  <a:lumMod val="75000"/>
                  <a:lumOff val="25000"/>
                  <a:alpha val="99000"/>
                </a:schemeClr>
              </a:solidFill>
            </a:endParaRPr>
          </a:p>
          <a:p>
            <a:pPr marL="345327" lvl="1" indent="-345327" defTabSz="685864">
              <a:buClr>
                <a:srgbClr val="0072C6"/>
              </a:buClr>
              <a:buFont typeface="Wingdings" panose="05000000000000000000" pitchFamily="2" charset="2"/>
              <a:buChar char="§"/>
            </a:pPr>
            <a:r>
              <a:rPr lang="en-US" sz="2500" b="0" dirty="0" smtClean="0">
                <a:solidFill>
                  <a:schemeClr val="tx1">
                    <a:lumMod val="75000"/>
                    <a:lumOff val="25000"/>
                    <a:alpha val="99000"/>
                  </a:schemeClr>
                </a:solidFill>
              </a:rPr>
              <a:t>If </a:t>
            </a:r>
            <a:r>
              <a:rPr lang="en-US" sz="2500" b="0" dirty="0">
                <a:solidFill>
                  <a:schemeClr val="tx1">
                    <a:lumMod val="75000"/>
                    <a:lumOff val="25000"/>
                    <a:alpha val="99000"/>
                  </a:schemeClr>
                </a:solidFill>
              </a:rPr>
              <a:t>the number of logical processors is less than or equal to 8, use the same number of data files as logical processors.</a:t>
            </a:r>
          </a:p>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If the number of logical processors is greater than 8, use 8 data files </a:t>
            </a:r>
            <a:endParaRPr lang="en-US" sz="2500" b="0" dirty="0" smtClean="0">
              <a:solidFill>
                <a:schemeClr val="tx1">
                  <a:lumMod val="75000"/>
                  <a:lumOff val="25000"/>
                  <a:alpha val="99000"/>
                </a:schemeClr>
              </a:solidFill>
            </a:endParaRPr>
          </a:p>
          <a:p>
            <a:pPr marL="561227" lvl="2" indent="-345327" defTabSz="685864">
              <a:buClr>
                <a:srgbClr val="0072C6"/>
              </a:buClr>
              <a:buFont typeface="Wingdings" panose="05000000000000000000" pitchFamily="2" charset="2"/>
              <a:buChar char="§"/>
            </a:pPr>
            <a:r>
              <a:rPr lang="en-US" sz="2100" b="0" dirty="0" smtClean="0">
                <a:solidFill>
                  <a:schemeClr val="tx1">
                    <a:lumMod val="75000"/>
                    <a:lumOff val="25000"/>
                    <a:alpha val="99000"/>
                  </a:schemeClr>
                </a:solidFill>
              </a:rPr>
              <a:t>if you get contention problems, you should increase </a:t>
            </a:r>
            <a:r>
              <a:rPr lang="en-US" sz="2100" b="0" dirty="0">
                <a:solidFill>
                  <a:schemeClr val="tx1">
                    <a:lumMod val="75000"/>
                    <a:lumOff val="25000"/>
                    <a:alpha val="99000"/>
                  </a:schemeClr>
                </a:solidFill>
              </a:rPr>
              <a:t>the number of data files by multiples of 4</a:t>
            </a:r>
            <a:r>
              <a:rPr lang="en-US" sz="2100" b="0" dirty="0" smtClean="0">
                <a:solidFill>
                  <a:schemeClr val="tx1">
                    <a:lumMod val="75000"/>
                    <a:lumOff val="25000"/>
                    <a:alpha val="99000"/>
                  </a:schemeClr>
                </a:solidFill>
              </a:rPr>
              <a:t>.</a:t>
            </a:r>
          </a:p>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Creating files across multiple </a:t>
            </a:r>
            <a:r>
              <a:rPr lang="en-US" sz="2500" b="0" dirty="0" smtClean="0">
                <a:solidFill>
                  <a:schemeClr val="tx1">
                    <a:lumMod val="75000"/>
                    <a:lumOff val="25000"/>
                    <a:alpha val="99000"/>
                  </a:schemeClr>
                </a:solidFill>
              </a:rPr>
              <a:t>drives will </a:t>
            </a:r>
            <a:r>
              <a:rPr lang="en-US" sz="2500" b="0" dirty="0">
                <a:solidFill>
                  <a:schemeClr val="tx1">
                    <a:lumMod val="75000"/>
                    <a:lumOff val="25000"/>
                    <a:alpha val="99000"/>
                  </a:schemeClr>
                </a:solidFill>
              </a:rPr>
              <a:t>help increase the IO bandwidth but will have no additional impact on allocation bottleneck</a:t>
            </a:r>
            <a:r>
              <a:rPr lang="en-US" sz="2500" b="0" dirty="0" smtClean="0">
                <a:solidFill>
                  <a:schemeClr val="tx1">
                    <a:lumMod val="75000"/>
                    <a:lumOff val="25000"/>
                    <a:alpha val="99000"/>
                  </a:schemeClr>
                </a:solidFill>
              </a:rPr>
              <a:t>.</a:t>
            </a:r>
          </a:p>
          <a:p>
            <a:pPr marL="345327" lvl="1" indent="-345327" defTabSz="685864">
              <a:buClr>
                <a:srgbClr val="0072C6"/>
              </a:buClr>
              <a:buFont typeface="Wingdings" panose="05000000000000000000" pitchFamily="2" charset="2"/>
              <a:buChar char="§"/>
            </a:pPr>
            <a:r>
              <a:rPr lang="en-US" sz="2500" b="0" dirty="0" err="1">
                <a:solidFill>
                  <a:schemeClr val="tx1">
                    <a:lumMod val="75000"/>
                    <a:lumOff val="25000"/>
                    <a:alpha val="99000"/>
                  </a:schemeClr>
                </a:solidFill>
              </a:rPr>
              <a:t>Preallocate</a:t>
            </a:r>
            <a:r>
              <a:rPr lang="en-US" sz="2500" b="0" dirty="0">
                <a:solidFill>
                  <a:schemeClr val="tx1">
                    <a:lumMod val="75000"/>
                    <a:lumOff val="25000"/>
                    <a:alpha val="99000"/>
                  </a:schemeClr>
                </a:solidFill>
              </a:rPr>
              <a:t> space for all </a:t>
            </a:r>
            <a:r>
              <a:rPr lang="en-US" sz="2500" b="0" dirty="0" err="1">
                <a:solidFill>
                  <a:schemeClr val="tx1">
                    <a:lumMod val="75000"/>
                    <a:lumOff val="25000"/>
                    <a:alpha val="99000"/>
                  </a:schemeClr>
                </a:solidFill>
              </a:rPr>
              <a:t>tempdb</a:t>
            </a:r>
            <a:r>
              <a:rPr lang="en-US" sz="2500" b="0" dirty="0">
                <a:solidFill>
                  <a:schemeClr val="tx1">
                    <a:lumMod val="75000"/>
                    <a:lumOff val="25000"/>
                    <a:alpha val="99000"/>
                  </a:schemeClr>
                </a:solidFill>
              </a:rPr>
              <a:t> files by setting the file size to a value large enough to accommodate the typical workload in the environment. This prevents </a:t>
            </a:r>
            <a:r>
              <a:rPr lang="en-US" sz="2500" b="0" dirty="0" err="1">
                <a:solidFill>
                  <a:schemeClr val="tx1">
                    <a:lumMod val="75000"/>
                    <a:lumOff val="25000"/>
                    <a:alpha val="99000"/>
                  </a:schemeClr>
                </a:solidFill>
              </a:rPr>
              <a:t>tempdb</a:t>
            </a:r>
            <a:r>
              <a:rPr lang="en-US" sz="2500" b="0" dirty="0">
                <a:solidFill>
                  <a:schemeClr val="tx1">
                    <a:lumMod val="75000"/>
                    <a:lumOff val="25000"/>
                    <a:alpha val="99000"/>
                  </a:schemeClr>
                </a:solidFill>
              </a:rPr>
              <a:t> from expanding too frequently, which can affect performance</a:t>
            </a:r>
            <a:r>
              <a:rPr lang="en-US" sz="2500" b="0" dirty="0" smtClean="0">
                <a:solidFill>
                  <a:schemeClr val="tx1">
                    <a:lumMod val="75000"/>
                    <a:lumOff val="25000"/>
                    <a:alpha val="99000"/>
                  </a:schemeClr>
                </a:solidFill>
              </a:rPr>
              <a:t>.</a:t>
            </a:r>
          </a:p>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Make each data file the same size</a:t>
            </a:r>
          </a:p>
        </p:txBody>
      </p:sp>
      <p:sp>
        <p:nvSpPr>
          <p:cNvPr id="3" name="Title 2"/>
          <p:cNvSpPr>
            <a:spLocks noGrp="1"/>
          </p:cNvSpPr>
          <p:nvPr>
            <p:ph type="title"/>
          </p:nvPr>
        </p:nvSpPr>
        <p:spPr/>
        <p:txBody>
          <a:bodyPr/>
          <a:lstStyle/>
          <a:p>
            <a:r>
              <a:rPr lang="en-AU" altLang="pt-PT" dirty="0" err="1"/>
              <a:t>Tempdb</a:t>
            </a:r>
            <a:r>
              <a:rPr lang="en-AU" altLang="pt-PT" dirty="0"/>
              <a:t> configuration</a:t>
            </a:r>
          </a:p>
        </p:txBody>
      </p:sp>
    </p:spTree>
    <p:extLst>
      <p:ext uri="{BB962C8B-B14F-4D97-AF65-F5344CB8AC3E}">
        <p14:creationId xmlns:p14="http://schemas.microsoft.com/office/powerpoint/2010/main" val="188249655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078" y="1985094"/>
            <a:ext cx="11375537" cy="4464496"/>
          </a:xfrm>
        </p:spPr>
        <p:txBody>
          <a:bodyPr vert="horz" wrap="square" lIns="0" tIns="0" rIns="0" bIns="0" rtlCol="0">
            <a:normAutofit fontScale="85000" lnSpcReduction="10000"/>
          </a:bodyPr>
          <a:lstStyle/>
          <a:p>
            <a:pPr marL="345327" lvl="1" indent="-345327" defTabSz="685864">
              <a:buClr>
                <a:srgbClr val="0072C6"/>
              </a:buClr>
              <a:buFont typeface="Wingdings" panose="05000000000000000000" pitchFamily="2" charset="2"/>
              <a:buChar char="§"/>
            </a:pPr>
            <a:r>
              <a:rPr lang="en-US" sz="2500" b="0" dirty="0" smtClean="0">
                <a:solidFill>
                  <a:schemeClr val="tx1">
                    <a:lumMod val="75000"/>
                    <a:lumOff val="25000"/>
                    <a:alpha val="99000"/>
                  </a:schemeClr>
                </a:solidFill>
              </a:rPr>
              <a:t>If </a:t>
            </a:r>
            <a:r>
              <a:rPr lang="en-US" sz="2500" b="0" dirty="0">
                <a:solidFill>
                  <a:schemeClr val="tx1">
                    <a:lumMod val="75000"/>
                    <a:lumOff val="25000"/>
                    <a:alpha val="99000"/>
                  </a:schemeClr>
                </a:solidFill>
              </a:rPr>
              <a:t>your using it, make it fast</a:t>
            </a:r>
          </a:p>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Check for I\O issues</a:t>
            </a:r>
          </a:p>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Never go below 15% free disk </a:t>
            </a:r>
            <a:r>
              <a:rPr lang="en-US" sz="2500" b="0" dirty="0" smtClean="0">
                <a:solidFill>
                  <a:schemeClr val="tx1">
                    <a:lumMod val="75000"/>
                    <a:lumOff val="25000"/>
                    <a:alpha val="99000"/>
                  </a:schemeClr>
                </a:solidFill>
              </a:rPr>
              <a:t>space</a:t>
            </a:r>
          </a:p>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Periodically defragment all disks (local and SAN/NAS) on a regular basis </a:t>
            </a:r>
            <a:r>
              <a:rPr lang="en-US" sz="2500" b="0" dirty="0" smtClean="0">
                <a:solidFill>
                  <a:schemeClr val="tx1">
                    <a:lumMod val="75000"/>
                    <a:lumOff val="25000"/>
                    <a:alpha val="99000"/>
                  </a:schemeClr>
                </a:solidFill>
              </a:rPr>
              <a:t>by scheduling </a:t>
            </a:r>
            <a:r>
              <a:rPr lang="en-US" sz="2500" b="0" dirty="0">
                <a:solidFill>
                  <a:schemeClr val="tx1">
                    <a:lumMod val="75000"/>
                    <a:lumOff val="25000"/>
                    <a:alpha val="99000"/>
                  </a:schemeClr>
                </a:solidFill>
              </a:rPr>
              <a:t>off-hours disk </a:t>
            </a:r>
            <a:r>
              <a:rPr lang="en-US" sz="2500" b="0" dirty="0" smtClean="0">
                <a:solidFill>
                  <a:schemeClr val="tx1">
                    <a:lumMod val="75000"/>
                    <a:lumOff val="25000"/>
                    <a:alpha val="99000"/>
                  </a:schemeClr>
                </a:solidFill>
              </a:rPr>
              <a:t>defragmentation</a:t>
            </a:r>
          </a:p>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Monitor the disk read and write times. The faster the access time the </a:t>
            </a:r>
            <a:r>
              <a:rPr lang="en-US" sz="2500" b="0" dirty="0" smtClean="0">
                <a:solidFill>
                  <a:schemeClr val="tx1">
                    <a:lumMod val="75000"/>
                    <a:lumOff val="25000"/>
                    <a:alpha val="99000"/>
                  </a:schemeClr>
                </a:solidFill>
              </a:rPr>
              <a:t>better performance </a:t>
            </a:r>
            <a:r>
              <a:rPr lang="en-US" sz="2500" b="0" dirty="0">
                <a:solidFill>
                  <a:schemeClr val="tx1">
                    <a:lumMod val="75000"/>
                    <a:lumOff val="25000"/>
                    <a:alpha val="99000"/>
                  </a:schemeClr>
                </a:solidFill>
              </a:rPr>
              <a:t>SQL Server will provide. Any disk read or write time approaching 15 </a:t>
            </a:r>
            <a:r>
              <a:rPr lang="en-US" sz="2500" b="0" dirty="0" err="1" smtClean="0">
                <a:solidFill>
                  <a:schemeClr val="tx1">
                    <a:lumMod val="75000"/>
                    <a:lumOff val="25000"/>
                    <a:alpha val="99000"/>
                  </a:schemeClr>
                </a:solidFill>
              </a:rPr>
              <a:t>ms</a:t>
            </a:r>
            <a:r>
              <a:rPr lang="en-US" sz="2500" b="0" dirty="0" smtClean="0">
                <a:solidFill>
                  <a:schemeClr val="tx1">
                    <a:lumMod val="75000"/>
                    <a:lumOff val="25000"/>
                    <a:alpha val="99000"/>
                  </a:schemeClr>
                </a:solidFill>
              </a:rPr>
              <a:t> is </a:t>
            </a:r>
            <a:r>
              <a:rPr lang="en-US" sz="2500" b="0" dirty="0">
                <a:solidFill>
                  <a:schemeClr val="tx1">
                    <a:lumMod val="75000"/>
                    <a:lumOff val="25000"/>
                    <a:alpha val="99000"/>
                  </a:schemeClr>
                </a:solidFill>
              </a:rPr>
              <a:t>cause for concern</a:t>
            </a:r>
            <a:r>
              <a:rPr lang="en-US" sz="2500" b="0" dirty="0" smtClean="0">
                <a:solidFill>
                  <a:schemeClr val="tx1">
                    <a:lumMod val="75000"/>
                    <a:lumOff val="25000"/>
                    <a:alpha val="99000"/>
                  </a:schemeClr>
                </a:solidFill>
              </a:rPr>
              <a:t>.</a:t>
            </a:r>
          </a:p>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Isolate the BizTalk database files on dedicated LUNs. This will prevent </a:t>
            </a:r>
            <a:r>
              <a:rPr lang="en-US" sz="2500" b="0" dirty="0" smtClean="0">
                <a:solidFill>
                  <a:schemeClr val="tx1">
                    <a:lumMod val="75000"/>
                    <a:lumOff val="25000"/>
                    <a:alpha val="99000"/>
                  </a:schemeClr>
                </a:solidFill>
              </a:rPr>
              <a:t>other applications </a:t>
            </a:r>
            <a:r>
              <a:rPr lang="en-US" sz="2500" b="0" dirty="0">
                <a:solidFill>
                  <a:schemeClr val="tx1">
                    <a:lumMod val="75000"/>
                    <a:lumOff val="25000"/>
                    <a:alpha val="99000"/>
                  </a:schemeClr>
                </a:solidFill>
              </a:rPr>
              <a:t>from affecting the BizTalk databases</a:t>
            </a:r>
          </a:p>
        </p:txBody>
      </p:sp>
      <p:sp>
        <p:nvSpPr>
          <p:cNvPr id="3" name="Title 2"/>
          <p:cNvSpPr>
            <a:spLocks noGrp="1"/>
          </p:cNvSpPr>
          <p:nvPr>
            <p:ph type="title"/>
          </p:nvPr>
        </p:nvSpPr>
        <p:spPr/>
        <p:txBody>
          <a:bodyPr/>
          <a:lstStyle/>
          <a:p>
            <a:r>
              <a:rPr lang="en-US" dirty="0"/>
              <a:t>Disks</a:t>
            </a:r>
          </a:p>
        </p:txBody>
      </p:sp>
    </p:spTree>
    <p:extLst>
      <p:ext uri="{BB962C8B-B14F-4D97-AF65-F5344CB8AC3E}">
        <p14:creationId xmlns:p14="http://schemas.microsoft.com/office/powerpoint/2010/main" val="173747881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078" y="1985094"/>
            <a:ext cx="11375537" cy="4104456"/>
          </a:xfrm>
        </p:spPr>
        <p:txBody>
          <a:bodyPr vert="horz" wrap="square" lIns="0" tIns="0" rIns="0" bIns="0" rtlCol="0">
            <a:normAutofit/>
          </a:bodyPr>
          <a:lstStyle/>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Look for errors</a:t>
            </a:r>
          </a:p>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Monitor and trigger on errors</a:t>
            </a:r>
          </a:p>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Keep it clean</a:t>
            </a:r>
          </a:p>
        </p:txBody>
      </p:sp>
      <p:sp>
        <p:nvSpPr>
          <p:cNvPr id="3" name="Title 2"/>
          <p:cNvSpPr>
            <a:spLocks noGrp="1"/>
          </p:cNvSpPr>
          <p:nvPr>
            <p:ph type="title"/>
          </p:nvPr>
        </p:nvSpPr>
        <p:spPr/>
        <p:txBody>
          <a:bodyPr/>
          <a:lstStyle/>
          <a:p>
            <a:r>
              <a:rPr lang="en-US" dirty="0"/>
              <a:t>Event log</a:t>
            </a:r>
          </a:p>
        </p:txBody>
      </p:sp>
    </p:spTree>
    <p:extLst>
      <p:ext uri="{BB962C8B-B14F-4D97-AF65-F5344CB8AC3E}">
        <p14:creationId xmlns:p14="http://schemas.microsoft.com/office/powerpoint/2010/main" val="277211358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078" y="1985094"/>
            <a:ext cx="11375537" cy="4464496"/>
          </a:xfrm>
        </p:spPr>
        <p:txBody>
          <a:bodyPr vert="horz" wrap="square" lIns="0" tIns="0" rIns="0" bIns="0" rtlCol="0">
            <a:normAutofit/>
          </a:bodyPr>
          <a:lstStyle/>
          <a:p>
            <a:pPr marL="345327" lvl="1" indent="-345327" defTabSz="685864">
              <a:buClr>
                <a:srgbClr val="0072C6"/>
              </a:buClr>
              <a:buFont typeface="Wingdings" panose="05000000000000000000" pitchFamily="2" charset="2"/>
              <a:buChar char="§"/>
            </a:pPr>
            <a:r>
              <a:rPr lang="en-US" sz="2100" b="0" dirty="0" smtClean="0">
                <a:solidFill>
                  <a:schemeClr val="tx1">
                    <a:lumMod val="75000"/>
                    <a:lumOff val="25000"/>
                    <a:alpha val="99000"/>
                  </a:schemeClr>
                </a:solidFill>
              </a:rPr>
              <a:t>Make </a:t>
            </a:r>
            <a:r>
              <a:rPr lang="en-US" sz="2100" b="0" dirty="0">
                <a:solidFill>
                  <a:schemeClr val="tx1">
                    <a:lumMod val="75000"/>
                    <a:lumOff val="25000"/>
                    <a:alpha val="99000"/>
                  </a:schemeClr>
                </a:solidFill>
              </a:rPr>
              <a:t>sure you avoid </a:t>
            </a:r>
            <a:r>
              <a:rPr lang="en-US" sz="2100" b="0" dirty="0" smtClean="0">
                <a:solidFill>
                  <a:schemeClr val="tx1">
                    <a:lumMod val="75000"/>
                    <a:lumOff val="25000"/>
                    <a:alpha val="99000"/>
                  </a:schemeClr>
                </a:solidFill>
              </a:rPr>
              <a:t>deadlocks</a:t>
            </a:r>
          </a:p>
          <a:p>
            <a:pPr marL="345327" lvl="1" indent="-345327" defTabSz="685864">
              <a:buClr>
                <a:srgbClr val="0072C6"/>
              </a:buClr>
              <a:buFont typeface="Wingdings" panose="05000000000000000000" pitchFamily="2" charset="2"/>
              <a:buChar char="§"/>
            </a:pPr>
            <a:r>
              <a:rPr lang="en-US" sz="2100" b="0" dirty="0" smtClean="0">
                <a:solidFill>
                  <a:schemeClr val="tx1">
                    <a:lumMod val="75000"/>
                    <a:lumOff val="25000"/>
                    <a:alpha val="99000"/>
                  </a:schemeClr>
                </a:solidFill>
              </a:rPr>
              <a:t>Performance monitor</a:t>
            </a:r>
          </a:p>
          <a:p>
            <a:pPr marL="345327" lvl="1" indent="-345327" defTabSz="685864">
              <a:buClr>
                <a:srgbClr val="0072C6"/>
              </a:buClr>
              <a:buFont typeface="Wingdings" panose="05000000000000000000" pitchFamily="2" charset="2"/>
              <a:buChar char="§"/>
            </a:pPr>
            <a:r>
              <a:rPr lang="en-US" sz="2100" b="0" dirty="0" smtClean="0">
                <a:solidFill>
                  <a:schemeClr val="tx1">
                    <a:lumMod val="75000"/>
                    <a:lumOff val="25000"/>
                    <a:alpha val="99000"/>
                  </a:schemeClr>
                </a:solidFill>
              </a:rPr>
              <a:t>SQL </a:t>
            </a:r>
            <a:r>
              <a:rPr lang="en-US" sz="2100" b="0" dirty="0">
                <a:solidFill>
                  <a:schemeClr val="tx1">
                    <a:lumMod val="75000"/>
                    <a:lumOff val="25000"/>
                    <a:alpha val="99000"/>
                  </a:schemeClr>
                </a:solidFill>
              </a:rPr>
              <a:t>Profiler</a:t>
            </a:r>
          </a:p>
          <a:p>
            <a:pPr marL="215900" lvl="2" indent="0" defTabSz="685864">
              <a:buClr>
                <a:srgbClr val="0072C6"/>
              </a:buClr>
              <a:buNone/>
            </a:pPr>
            <a:endParaRPr lang="en-US" sz="2100" b="0" dirty="0">
              <a:solidFill>
                <a:schemeClr val="tx1">
                  <a:lumMod val="75000"/>
                  <a:lumOff val="25000"/>
                  <a:alpha val="99000"/>
                </a:schemeClr>
              </a:solidFill>
            </a:endParaRPr>
          </a:p>
        </p:txBody>
      </p:sp>
      <p:sp>
        <p:nvSpPr>
          <p:cNvPr id="3" name="Title 2"/>
          <p:cNvSpPr>
            <a:spLocks noGrp="1"/>
          </p:cNvSpPr>
          <p:nvPr>
            <p:ph type="title"/>
          </p:nvPr>
        </p:nvSpPr>
        <p:spPr/>
        <p:txBody>
          <a:bodyPr/>
          <a:lstStyle/>
          <a:p>
            <a:r>
              <a:rPr lang="en-US" dirty="0"/>
              <a:t>SQL queries and deadlocks</a:t>
            </a:r>
          </a:p>
        </p:txBody>
      </p:sp>
    </p:spTree>
    <p:extLst>
      <p:ext uri="{BB962C8B-B14F-4D97-AF65-F5344CB8AC3E}">
        <p14:creationId xmlns:p14="http://schemas.microsoft.com/office/powerpoint/2010/main" val="324240943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Sylinder 1"/>
          <p:cNvSpPr txBox="1"/>
          <p:nvPr/>
        </p:nvSpPr>
        <p:spPr>
          <a:xfrm>
            <a:off x="169565" y="2601632"/>
            <a:ext cx="12169352" cy="1043363"/>
          </a:xfrm>
          <a:prstGeom prst="rect">
            <a:avLst/>
          </a:prstGeom>
          <a:noFill/>
        </p:spPr>
        <p:txBody>
          <a:bodyPr wrap="square" lIns="182880" tIns="146304" rIns="182880" bIns="146304" rtlCol="0">
            <a:spAutoFit/>
          </a:bodyPr>
          <a:lstStyle/>
          <a:p>
            <a:pPr algn="ctr">
              <a:lnSpc>
                <a:spcPct val="90000"/>
              </a:lnSpc>
            </a:pPr>
            <a:r>
              <a:rPr lang="en-AU" altLang="pt-PT" sz="5400" dirty="0"/>
              <a:t>High Availability in BizTalk </a:t>
            </a:r>
            <a:r>
              <a:rPr lang="en-AU" altLang="pt-PT" sz="5400" dirty="0" smtClean="0"/>
              <a:t>Server</a:t>
            </a:r>
          </a:p>
        </p:txBody>
      </p:sp>
    </p:spTree>
    <p:extLst>
      <p:ext uri="{BB962C8B-B14F-4D97-AF65-F5344CB8AC3E}">
        <p14:creationId xmlns:p14="http://schemas.microsoft.com/office/powerpoint/2010/main" val="2326185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078" y="1985094"/>
            <a:ext cx="11375537" cy="4824536"/>
          </a:xfrm>
        </p:spPr>
        <p:txBody>
          <a:bodyPr vert="horz" wrap="square" lIns="0" tIns="0" rIns="0" bIns="0" rtlCol="0">
            <a:normAutofit/>
          </a:bodyPr>
          <a:lstStyle/>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BizTalk Components</a:t>
            </a:r>
          </a:p>
          <a:p>
            <a:pPr marL="561227" lvl="2" indent="-345327" defTabSz="685864">
              <a:buClr>
                <a:srgbClr val="0072C6"/>
              </a:buClr>
              <a:buFont typeface="Wingdings" panose="05000000000000000000" pitchFamily="2" charset="2"/>
              <a:buChar char="§"/>
            </a:pPr>
            <a:r>
              <a:rPr lang="en-US" sz="2100" b="0" dirty="0">
                <a:solidFill>
                  <a:schemeClr val="tx1">
                    <a:lumMod val="75000"/>
                    <a:lumOff val="25000"/>
                    <a:alpha val="99000"/>
                  </a:schemeClr>
                </a:solidFill>
              </a:rPr>
              <a:t>Databases (SQL Server)</a:t>
            </a:r>
          </a:p>
          <a:p>
            <a:pPr marL="561227" lvl="2" indent="-345327" defTabSz="685864">
              <a:buClr>
                <a:srgbClr val="0072C6"/>
              </a:buClr>
              <a:buFont typeface="Wingdings" panose="05000000000000000000" pitchFamily="2" charset="2"/>
              <a:buChar char="§"/>
            </a:pPr>
            <a:r>
              <a:rPr lang="en-US" sz="2100" b="0" dirty="0">
                <a:solidFill>
                  <a:schemeClr val="tx1">
                    <a:lumMod val="75000"/>
                    <a:lumOff val="25000"/>
                    <a:alpha val="99000"/>
                  </a:schemeClr>
                </a:solidFill>
              </a:rPr>
              <a:t>Services (Host Instances)</a:t>
            </a:r>
          </a:p>
          <a:p>
            <a:pPr marL="561227" lvl="2" indent="-345327" defTabSz="685864">
              <a:buClr>
                <a:srgbClr val="0072C6"/>
              </a:buClr>
              <a:buFont typeface="Wingdings" panose="05000000000000000000" pitchFamily="2" charset="2"/>
              <a:buChar char="§"/>
            </a:pPr>
            <a:r>
              <a:rPr lang="en-US" sz="2100" b="0" dirty="0">
                <a:solidFill>
                  <a:schemeClr val="tx1">
                    <a:lumMod val="75000"/>
                    <a:lumOff val="25000"/>
                    <a:alpha val="99000"/>
                  </a:schemeClr>
                </a:solidFill>
              </a:rPr>
              <a:t>Adapters (Send / Receive)</a:t>
            </a:r>
          </a:p>
          <a:p>
            <a:pPr marL="561227" lvl="2" indent="-345327" defTabSz="685864">
              <a:buClr>
                <a:srgbClr val="0072C6"/>
              </a:buClr>
              <a:buFont typeface="Wingdings" panose="05000000000000000000" pitchFamily="2" charset="2"/>
              <a:buChar char="§"/>
            </a:pPr>
            <a:r>
              <a:rPr lang="en-US" sz="2100" b="0" dirty="0">
                <a:solidFill>
                  <a:schemeClr val="tx1">
                    <a:lumMod val="75000"/>
                    <a:lumOff val="25000"/>
                    <a:alpha val="99000"/>
                  </a:schemeClr>
                </a:solidFill>
              </a:rPr>
              <a:t>Enterprise Single Sign-On (SSO)</a:t>
            </a:r>
          </a:p>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Process for ensuring High Availability is different for each of these </a:t>
            </a:r>
            <a:r>
              <a:rPr lang="en-US" sz="2500" b="0" dirty="0" smtClean="0">
                <a:solidFill>
                  <a:schemeClr val="tx1">
                    <a:lumMod val="75000"/>
                    <a:lumOff val="25000"/>
                    <a:alpha val="99000"/>
                  </a:schemeClr>
                </a:solidFill>
              </a:rPr>
              <a:t>components</a:t>
            </a:r>
            <a:endParaRPr lang="en-US" sz="2500" b="0" dirty="0">
              <a:solidFill>
                <a:schemeClr val="tx1">
                  <a:lumMod val="75000"/>
                  <a:lumOff val="25000"/>
                  <a:alpha val="99000"/>
                </a:schemeClr>
              </a:solidFill>
            </a:endParaRPr>
          </a:p>
          <a:p>
            <a:pPr lvl="1"/>
            <a:endParaRPr lang="en-US" sz="2000" b="0" dirty="0" smtClean="0"/>
          </a:p>
        </p:txBody>
      </p:sp>
      <p:sp>
        <p:nvSpPr>
          <p:cNvPr id="3" name="Title 2"/>
          <p:cNvSpPr>
            <a:spLocks noGrp="1"/>
          </p:cNvSpPr>
          <p:nvPr>
            <p:ph type="title"/>
          </p:nvPr>
        </p:nvSpPr>
        <p:spPr/>
        <p:txBody>
          <a:bodyPr/>
          <a:lstStyle/>
          <a:p>
            <a:r>
              <a:rPr lang="en-AU" altLang="pt-PT" dirty="0"/>
              <a:t>High Availability in BizTalk Server</a:t>
            </a:r>
            <a:endParaRPr lang="en-US" dirty="0"/>
          </a:p>
        </p:txBody>
      </p:sp>
    </p:spTree>
    <p:extLst>
      <p:ext uri="{BB962C8B-B14F-4D97-AF65-F5344CB8AC3E}">
        <p14:creationId xmlns:p14="http://schemas.microsoft.com/office/powerpoint/2010/main" val="148237619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078" y="1265014"/>
            <a:ext cx="11375537" cy="4824536"/>
          </a:xfrm>
        </p:spPr>
        <p:txBody>
          <a:bodyPr vert="horz" wrap="square" lIns="0" tIns="0" rIns="0" bIns="0" rtlCol="0">
            <a:normAutofit/>
          </a:bodyPr>
          <a:lstStyle/>
          <a:p>
            <a:pPr marL="345327" lvl="1" indent="-345327" defTabSz="685864">
              <a:buClr>
                <a:srgbClr val="0072C6"/>
              </a:buClr>
              <a:buFont typeface="Wingdings" panose="05000000000000000000" pitchFamily="2" charset="2"/>
              <a:buChar char="§"/>
            </a:pPr>
            <a:r>
              <a:rPr lang="en-US" sz="2500" u="sng" dirty="0" smtClean="0">
                <a:solidFill>
                  <a:schemeClr val="tx1">
                    <a:lumMod val="75000"/>
                    <a:lumOff val="25000"/>
                    <a:alpha val="99000"/>
                  </a:schemeClr>
                </a:solidFill>
              </a:rPr>
              <a:t>Databases are the </a:t>
            </a:r>
            <a:r>
              <a:rPr lang="en-US" sz="2500" u="sng" dirty="0">
                <a:solidFill>
                  <a:schemeClr val="tx1">
                    <a:lumMod val="75000"/>
                    <a:lumOff val="25000"/>
                    <a:alpha val="99000"/>
                  </a:schemeClr>
                </a:solidFill>
              </a:rPr>
              <a:t>most critical component in a BizTalk </a:t>
            </a:r>
            <a:r>
              <a:rPr lang="en-US" sz="2500" u="sng" dirty="0" smtClean="0">
                <a:solidFill>
                  <a:schemeClr val="tx1">
                    <a:lumMod val="75000"/>
                    <a:lumOff val="25000"/>
                    <a:alpha val="99000"/>
                  </a:schemeClr>
                </a:solidFill>
              </a:rPr>
              <a:t>architecture</a:t>
            </a:r>
          </a:p>
          <a:p>
            <a:pPr marL="345327" lvl="1" indent="-345327" defTabSz="685864">
              <a:buClr>
                <a:srgbClr val="0072C6"/>
              </a:buClr>
              <a:buFont typeface="Wingdings" panose="05000000000000000000" pitchFamily="2" charset="2"/>
              <a:buChar char="§"/>
            </a:pPr>
            <a:r>
              <a:rPr lang="en-US" sz="2500" b="0" dirty="0" smtClean="0">
                <a:solidFill>
                  <a:schemeClr val="tx1">
                    <a:lumMod val="75000"/>
                    <a:lumOff val="25000"/>
                    <a:alpha val="99000"/>
                  </a:schemeClr>
                </a:solidFill>
              </a:rPr>
              <a:t>SQL </a:t>
            </a:r>
            <a:r>
              <a:rPr lang="en-US" sz="2500" b="0" dirty="0">
                <a:solidFill>
                  <a:schemeClr val="tx1">
                    <a:lumMod val="75000"/>
                    <a:lumOff val="25000"/>
                    <a:alpha val="99000"/>
                  </a:schemeClr>
                </a:solidFill>
              </a:rPr>
              <a:t>Server supports BizTalk through data persistence:</a:t>
            </a:r>
          </a:p>
          <a:p>
            <a:pPr marL="561227" lvl="2" indent="-345327" defTabSz="685864">
              <a:buClr>
                <a:srgbClr val="0072C6"/>
              </a:buClr>
              <a:buFont typeface="Wingdings" panose="05000000000000000000" pitchFamily="2" charset="2"/>
              <a:buChar char="§"/>
            </a:pPr>
            <a:r>
              <a:rPr lang="en-US" sz="2100" b="0" dirty="0">
                <a:solidFill>
                  <a:schemeClr val="tx1">
                    <a:lumMod val="75000"/>
                    <a:lumOff val="25000"/>
                    <a:alpha val="99000"/>
                  </a:schemeClr>
                </a:solidFill>
              </a:rPr>
              <a:t>Stores all configuration, business rules, message state and tracking info</a:t>
            </a:r>
          </a:p>
          <a:p>
            <a:pPr marL="561227" lvl="2" indent="-345327" defTabSz="685864">
              <a:buClr>
                <a:srgbClr val="0072C6"/>
              </a:buClr>
              <a:buFont typeface="Wingdings" panose="05000000000000000000" pitchFamily="2" charset="2"/>
              <a:buChar char="§"/>
            </a:pPr>
            <a:r>
              <a:rPr lang="en-US" sz="2100" b="0" dirty="0">
                <a:solidFill>
                  <a:schemeClr val="tx1">
                    <a:lumMod val="75000"/>
                    <a:lumOff val="25000"/>
                    <a:alpha val="99000"/>
                  </a:schemeClr>
                </a:solidFill>
              </a:rPr>
              <a:t>Stores the messages themselves</a:t>
            </a:r>
          </a:p>
          <a:p>
            <a:pPr marL="561227" lvl="2" indent="-345327" defTabSz="685864">
              <a:buClr>
                <a:srgbClr val="0072C6"/>
              </a:buClr>
              <a:buFont typeface="Wingdings" panose="05000000000000000000" pitchFamily="2" charset="2"/>
              <a:buChar char="§"/>
            </a:pPr>
            <a:r>
              <a:rPr lang="en-US" sz="2100" b="0" dirty="0">
                <a:solidFill>
                  <a:schemeClr val="tx1">
                    <a:lumMod val="75000"/>
                    <a:lumOff val="25000"/>
                    <a:alpha val="99000"/>
                  </a:schemeClr>
                </a:solidFill>
              </a:rPr>
              <a:t>Separates data from hosts that process the data</a:t>
            </a:r>
          </a:p>
          <a:p>
            <a:pPr marL="345327" lvl="1" indent="-345327" defTabSz="685864">
              <a:buClr>
                <a:srgbClr val="0072C6"/>
              </a:buClr>
              <a:buFont typeface="Wingdings" panose="05000000000000000000" pitchFamily="2" charset="2"/>
              <a:buChar char="§"/>
            </a:pPr>
            <a:r>
              <a:rPr lang="en-US" sz="2500" b="0" dirty="0" smtClean="0">
                <a:solidFill>
                  <a:schemeClr val="tx1">
                    <a:lumMod val="75000"/>
                    <a:lumOff val="25000"/>
                    <a:alpha val="99000"/>
                  </a:schemeClr>
                </a:solidFill>
              </a:rPr>
              <a:t>Can </a:t>
            </a:r>
            <a:r>
              <a:rPr lang="en-US" sz="2500" b="0" dirty="0">
                <a:solidFill>
                  <a:schemeClr val="tx1">
                    <a:lumMod val="75000"/>
                    <a:lumOff val="25000"/>
                    <a:alpha val="99000"/>
                  </a:schemeClr>
                </a:solidFill>
              </a:rPr>
              <a:t>be implemented as a SQL Server Cluster </a:t>
            </a:r>
            <a:r>
              <a:rPr lang="en-US" sz="2500" b="0" dirty="0" smtClean="0">
                <a:solidFill>
                  <a:schemeClr val="tx1">
                    <a:lumMod val="75000"/>
                    <a:lumOff val="25000"/>
                    <a:alpha val="99000"/>
                  </a:schemeClr>
                </a:solidFill>
              </a:rPr>
              <a:t>(</a:t>
            </a:r>
            <a:r>
              <a:rPr lang="en-US" sz="2500" b="0" dirty="0">
                <a:solidFill>
                  <a:schemeClr val="tx1">
                    <a:lumMod val="75000"/>
                    <a:lumOff val="25000"/>
                    <a:alpha val="99000"/>
                  </a:schemeClr>
                </a:solidFill>
              </a:rPr>
              <a:t>active / passive mode</a:t>
            </a:r>
            <a:r>
              <a:rPr lang="en-US" sz="2500" b="0" dirty="0" smtClean="0">
                <a:solidFill>
                  <a:schemeClr val="tx1">
                    <a:lumMod val="75000"/>
                    <a:lumOff val="25000"/>
                    <a:alpha val="99000"/>
                  </a:schemeClr>
                </a:solidFill>
              </a:rPr>
              <a:t>)</a:t>
            </a:r>
            <a:endParaRPr lang="en-US" sz="2500" b="0" dirty="0">
              <a:solidFill>
                <a:schemeClr val="tx1">
                  <a:lumMod val="75000"/>
                  <a:lumOff val="25000"/>
                  <a:alpha val="99000"/>
                </a:schemeClr>
              </a:solidFill>
            </a:endParaRPr>
          </a:p>
          <a:p>
            <a:pPr lvl="1"/>
            <a:endParaRPr lang="en-US" sz="2000" b="0" dirty="0" smtClean="0"/>
          </a:p>
        </p:txBody>
      </p:sp>
      <p:sp>
        <p:nvSpPr>
          <p:cNvPr id="3" name="Title 2"/>
          <p:cNvSpPr>
            <a:spLocks noGrp="1"/>
          </p:cNvSpPr>
          <p:nvPr>
            <p:ph type="title"/>
          </p:nvPr>
        </p:nvSpPr>
        <p:spPr/>
        <p:txBody>
          <a:bodyPr/>
          <a:lstStyle/>
          <a:p>
            <a:r>
              <a:rPr lang="en-AU" altLang="pt-PT" dirty="0"/>
              <a:t>High Availability for BizTalk Databases</a:t>
            </a:r>
            <a:endParaRPr lang="en-US" dirty="0"/>
          </a:p>
        </p:txBody>
      </p:sp>
      <p:pic>
        <p:nvPicPr>
          <p:cNvPr id="4" name="Picture 6" descr="SQLServerClus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900" y="4793406"/>
            <a:ext cx="1874674" cy="2041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77285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7200" dirty="0"/>
              <a:t>Introduction to BizTalk Server</a:t>
            </a:r>
          </a:p>
        </p:txBody>
      </p:sp>
      <p:sp>
        <p:nvSpPr>
          <p:cNvPr id="5" name="Subtitle 6"/>
          <p:cNvSpPr txBox="1">
            <a:spLocks/>
          </p:cNvSpPr>
          <p:nvPr/>
        </p:nvSpPr>
        <p:spPr>
          <a:xfrm>
            <a:off x="385589" y="3425254"/>
            <a:ext cx="10726068" cy="27228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What is? What does BizTalk do? </a:t>
            </a:r>
          </a:p>
        </p:txBody>
      </p:sp>
    </p:spTree>
    <p:extLst>
      <p:ext uri="{BB962C8B-B14F-4D97-AF65-F5344CB8AC3E}">
        <p14:creationId xmlns:p14="http://schemas.microsoft.com/office/powerpoint/2010/main" val="278435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078" y="1985094"/>
            <a:ext cx="11375537" cy="4824536"/>
          </a:xfrm>
        </p:spPr>
        <p:txBody>
          <a:bodyPr vert="horz" wrap="square" lIns="0" tIns="0" rIns="0" bIns="0" rtlCol="0">
            <a:normAutofit/>
          </a:bodyPr>
          <a:lstStyle/>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BizTalk databases are temporarily unavailable during failover</a:t>
            </a:r>
          </a:p>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In-process host instances are recycled until connection to the SQL Server is automatically restored</a:t>
            </a:r>
          </a:p>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Isolated host instances are paused, an error is generated in the BizTalk Server </a:t>
            </a:r>
            <a:r>
              <a:rPr lang="en-US" sz="2500" b="0" dirty="0" smtClean="0">
                <a:solidFill>
                  <a:schemeClr val="tx1">
                    <a:lumMod val="75000"/>
                    <a:lumOff val="25000"/>
                    <a:alpha val="99000"/>
                  </a:schemeClr>
                </a:solidFill>
              </a:rPr>
              <a:t>Application </a:t>
            </a:r>
            <a:r>
              <a:rPr lang="en-US" sz="2500" b="0" dirty="0">
                <a:solidFill>
                  <a:schemeClr val="tx1">
                    <a:lumMod val="75000"/>
                    <a:lumOff val="25000"/>
                    <a:alpha val="99000"/>
                  </a:schemeClr>
                </a:solidFill>
              </a:rPr>
              <a:t>log and receive locations are disabled</a:t>
            </a:r>
          </a:p>
          <a:p>
            <a:pPr marL="345327" lvl="1" indent="-345327" defTabSz="685864">
              <a:buClr>
                <a:srgbClr val="0072C6"/>
              </a:buClr>
              <a:buFont typeface="Wingdings" panose="05000000000000000000" pitchFamily="2" charset="2"/>
              <a:buChar char="§"/>
            </a:pPr>
            <a:r>
              <a:rPr lang="en-US" sz="2500" b="0" dirty="0">
                <a:solidFill>
                  <a:schemeClr val="tx1">
                    <a:lumMod val="75000"/>
                    <a:lumOff val="25000"/>
                    <a:alpha val="99000"/>
                  </a:schemeClr>
                </a:solidFill>
              </a:rPr>
              <a:t>Once connection to the SQL databases is restored, document processing resumes normally and receive locations are </a:t>
            </a:r>
            <a:r>
              <a:rPr lang="en-US" sz="2500" b="0" dirty="0" smtClean="0">
                <a:solidFill>
                  <a:schemeClr val="tx1">
                    <a:lumMod val="75000"/>
                    <a:lumOff val="25000"/>
                    <a:alpha val="99000"/>
                  </a:schemeClr>
                </a:solidFill>
              </a:rPr>
              <a:t>enabled</a:t>
            </a:r>
            <a:endParaRPr lang="en-US" sz="2500" b="0" dirty="0">
              <a:solidFill>
                <a:schemeClr val="tx1">
                  <a:lumMod val="75000"/>
                  <a:lumOff val="25000"/>
                  <a:alpha val="99000"/>
                </a:schemeClr>
              </a:solidFill>
            </a:endParaRPr>
          </a:p>
          <a:p>
            <a:pPr lvl="1"/>
            <a:endParaRPr lang="en-US" sz="2000" b="0" dirty="0" smtClean="0"/>
          </a:p>
        </p:txBody>
      </p:sp>
      <p:sp>
        <p:nvSpPr>
          <p:cNvPr id="3" name="Title 2"/>
          <p:cNvSpPr>
            <a:spLocks noGrp="1"/>
          </p:cNvSpPr>
          <p:nvPr>
            <p:ph type="title"/>
          </p:nvPr>
        </p:nvSpPr>
        <p:spPr/>
        <p:txBody>
          <a:bodyPr/>
          <a:lstStyle/>
          <a:p>
            <a:r>
              <a:rPr lang="en-AU" altLang="pt-PT" dirty="0"/>
              <a:t>Failover Behaviour in BizTalk Server</a:t>
            </a:r>
            <a:endParaRPr lang="en-US" dirty="0"/>
          </a:p>
        </p:txBody>
      </p:sp>
    </p:spTree>
    <p:extLst>
      <p:ext uri="{BB962C8B-B14F-4D97-AF65-F5344CB8AC3E}">
        <p14:creationId xmlns:p14="http://schemas.microsoft.com/office/powerpoint/2010/main" val="139563316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Sylinder 1"/>
          <p:cNvSpPr txBox="1"/>
          <p:nvPr/>
        </p:nvSpPr>
        <p:spPr>
          <a:xfrm>
            <a:off x="133561" y="2975581"/>
            <a:ext cx="12169352" cy="1043363"/>
          </a:xfrm>
          <a:prstGeom prst="rect">
            <a:avLst/>
          </a:prstGeom>
          <a:noFill/>
        </p:spPr>
        <p:txBody>
          <a:bodyPr wrap="square" lIns="182880" tIns="146304" rIns="182880" bIns="146304" rtlCol="0">
            <a:spAutoFit/>
          </a:bodyPr>
          <a:lstStyle/>
          <a:p>
            <a:pPr algn="ctr">
              <a:lnSpc>
                <a:spcPct val="90000"/>
              </a:lnSpc>
            </a:pPr>
            <a:r>
              <a:rPr lang="en-AU" altLang="pt-PT" sz="5400" dirty="0"/>
              <a:t>Restrictions</a:t>
            </a:r>
            <a:endParaRPr lang="en-US" sz="5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53072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078" y="1985094"/>
            <a:ext cx="11375537" cy="4824536"/>
          </a:xfrm>
        </p:spPr>
        <p:txBody>
          <a:bodyPr vert="horz" wrap="square" lIns="0" tIns="0" rIns="0" bIns="0" rtlCol="0">
            <a:normAutofit/>
          </a:bodyPr>
          <a:lstStyle/>
          <a:p>
            <a:pPr marL="345327" lvl="1" indent="-345327" defTabSz="685864">
              <a:buClr>
                <a:srgbClr val="0072C6"/>
              </a:buClr>
              <a:buFont typeface="Wingdings" panose="05000000000000000000" pitchFamily="2" charset="2"/>
              <a:buChar char="§"/>
            </a:pPr>
            <a:r>
              <a:rPr lang="en-US" sz="2500" dirty="0">
                <a:solidFill>
                  <a:schemeClr val="tx1">
                    <a:lumMod val="75000"/>
                    <a:lumOff val="25000"/>
                    <a:alpha val="99000"/>
                  </a:schemeClr>
                </a:solidFill>
              </a:rPr>
              <a:t>No</a:t>
            </a:r>
            <a:r>
              <a:rPr lang="en-US" sz="2500" b="0" dirty="0">
                <a:solidFill>
                  <a:schemeClr val="tx1">
                    <a:lumMod val="75000"/>
                    <a:lumOff val="25000"/>
                    <a:alpha val="99000"/>
                  </a:schemeClr>
                </a:solidFill>
              </a:rPr>
              <a:t> SQL differential backup (only full and transaction </a:t>
            </a:r>
            <a:r>
              <a:rPr lang="en-US" sz="2500" b="0" dirty="0" smtClean="0">
                <a:solidFill>
                  <a:schemeClr val="tx1">
                    <a:lumMod val="75000"/>
                    <a:lumOff val="25000"/>
                    <a:alpha val="99000"/>
                  </a:schemeClr>
                </a:solidFill>
              </a:rPr>
              <a:t>log)</a:t>
            </a:r>
          </a:p>
          <a:p>
            <a:pPr marL="561227" lvl="2" indent="-345327" defTabSz="685864">
              <a:buClr>
                <a:srgbClr val="0072C6"/>
              </a:buClr>
              <a:buFont typeface="Wingdings" panose="05000000000000000000" pitchFamily="2" charset="2"/>
              <a:buChar char="§"/>
            </a:pPr>
            <a:r>
              <a:rPr lang="en-US" sz="2100" b="0" dirty="0" smtClean="0">
                <a:solidFill>
                  <a:schemeClr val="tx1">
                    <a:lumMod val="75000"/>
                    <a:lumOff val="25000"/>
                    <a:alpha val="99000"/>
                  </a:schemeClr>
                </a:solidFill>
              </a:rPr>
              <a:t>Differential </a:t>
            </a:r>
            <a:r>
              <a:rPr lang="en-US" sz="2100" b="0" dirty="0">
                <a:solidFill>
                  <a:schemeClr val="tx1">
                    <a:lumMod val="75000"/>
                    <a:lumOff val="25000"/>
                    <a:alpha val="99000"/>
                  </a:schemeClr>
                </a:solidFill>
              </a:rPr>
              <a:t>backups are usually much smaller than the full backups</a:t>
            </a:r>
          </a:p>
          <a:p>
            <a:pPr marL="345327" lvl="1" indent="-345327" defTabSz="685864">
              <a:buClr>
                <a:srgbClr val="0072C6"/>
              </a:buClr>
              <a:buFont typeface="Wingdings" panose="05000000000000000000" pitchFamily="2" charset="2"/>
              <a:buChar char="§"/>
            </a:pPr>
            <a:r>
              <a:rPr lang="en-US" sz="2500" dirty="0">
                <a:solidFill>
                  <a:schemeClr val="tx1">
                    <a:lumMod val="75000"/>
                    <a:lumOff val="25000"/>
                    <a:alpha val="99000"/>
                  </a:schemeClr>
                </a:solidFill>
              </a:rPr>
              <a:t>No</a:t>
            </a:r>
            <a:r>
              <a:rPr lang="en-US" sz="2500" b="0" dirty="0">
                <a:solidFill>
                  <a:schemeClr val="tx1">
                    <a:lumMod val="75000"/>
                    <a:lumOff val="25000"/>
                    <a:alpha val="99000"/>
                  </a:schemeClr>
                </a:solidFill>
              </a:rPr>
              <a:t> database mirroring, which is better technology than log shipping</a:t>
            </a:r>
          </a:p>
          <a:p>
            <a:pPr marL="345327" lvl="1" indent="-345327" defTabSz="685864">
              <a:buClr>
                <a:srgbClr val="0072C6"/>
              </a:buClr>
              <a:buFont typeface="Wingdings" panose="05000000000000000000" pitchFamily="2" charset="2"/>
              <a:buChar char="§"/>
            </a:pPr>
            <a:r>
              <a:rPr lang="en-US" sz="2500" dirty="0">
                <a:solidFill>
                  <a:schemeClr val="tx1">
                    <a:lumMod val="75000"/>
                    <a:lumOff val="25000"/>
                    <a:alpha val="99000"/>
                  </a:schemeClr>
                </a:solidFill>
              </a:rPr>
              <a:t>No</a:t>
            </a:r>
            <a:r>
              <a:rPr lang="en-US" sz="2500" b="0" dirty="0">
                <a:solidFill>
                  <a:schemeClr val="tx1">
                    <a:lumMod val="75000"/>
                    <a:lumOff val="25000"/>
                    <a:alpha val="99000"/>
                  </a:schemeClr>
                </a:solidFill>
              </a:rPr>
              <a:t> backups directly to tapes</a:t>
            </a:r>
          </a:p>
          <a:p>
            <a:pPr marL="345327" lvl="1" indent="-345327" defTabSz="685864">
              <a:buClr>
                <a:srgbClr val="0072C6"/>
              </a:buClr>
              <a:buFont typeface="Wingdings" panose="05000000000000000000" pitchFamily="2" charset="2"/>
              <a:buChar char="§"/>
            </a:pPr>
            <a:r>
              <a:rPr lang="en-US" sz="2500" dirty="0">
                <a:solidFill>
                  <a:schemeClr val="tx1">
                    <a:lumMod val="75000"/>
                    <a:lumOff val="25000"/>
                    <a:alpha val="99000"/>
                  </a:schemeClr>
                </a:solidFill>
              </a:rPr>
              <a:t>No</a:t>
            </a:r>
            <a:r>
              <a:rPr lang="en-US" sz="2500" b="0" dirty="0">
                <a:solidFill>
                  <a:schemeClr val="tx1">
                    <a:lumMod val="75000"/>
                    <a:lumOff val="25000"/>
                    <a:alpha val="99000"/>
                  </a:schemeClr>
                </a:solidFill>
              </a:rPr>
              <a:t> tail log </a:t>
            </a:r>
            <a:r>
              <a:rPr lang="en-US" sz="2500" b="0" dirty="0" smtClean="0">
                <a:solidFill>
                  <a:schemeClr val="tx1">
                    <a:lumMod val="75000"/>
                    <a:lumOff val="25000"/>
                    <a:alpha val="99000"/>
                  </a:schemeClr>
                </a:solidFill>
              </a:rPr>
              <a:t>backup. </a:t>
            </a:r>
          </a:p>
          <a:p>
            <a:pPr marL="345327" lvl="1" indent="-345327" defTabSz="685864">
              <a:buClr>
                <a:srgbClr val="0072C6"/>
              </a:buClr>
              <a:buFont typeface="Wingdings" panose="05000000000000000000" pitchFamily="2" charset="2"/>
              <a:buChar char="§"/>
            </a:pPr>
            <a:endParaRPr lang="en-US" sz="2500" b="0" dirty="0" smtClean="0">
              <a:solidFill>
                <a:schemeClr val="tx1">
                  <a:lumMod val="75000"/>
                  <a:lumOff val="25000"/>
                  <a:alpha val="99000"/>
                </a:schemeClr>
              </a:solidFill>
            </a:endParaRPr>
          </a:p>
          <a:p>
            <a:pPr lvl="1"/>
            <a:endParaRPr lang="en-US" sz="2000" b="0" dirty="0" smtClean="0"/>
          </a:p>
        </p:txBody>
      </p:sp>
      <p:sp>
        <p:nvSpPr>
          <p:cNvPr id="3" name="Title 2"/>
          <p:cNvSpPr>
            <a:spLocks noGrp="1"/>
          </p:cNvSpPr>
          <p:nvPr>
            <p:ph type="title"/>
          </p:nvPr>
        </p:nvSpPr>
        <p:spPr/>
        <p:txBody>
          <a:bodyPr/>
          <a:lstStyle/>
          <a:p>
            <a:r>
              <a:rPr lang="en-AU" altLang="pt-PT" dirty="0" smtClean="0"/>
              <a:t>Restrictions </a:t>
            </a:r>
            <a:r>
              <a:rPr lang="en-AU" altLang="pt-PT" dirty="0"/>
              <a:t>coming from </a:t>
            </a:r>
            <a:r>
              <a:rPr lang="en-AU" altLang="pt-PT" dirty="0" smtClean="0"/>
              <a:t>BizTalk </a:t>
            </a:r>
            <a:endParaRPr lang="en-AU" altLang="pt-PT" dirty="0"/>
          </a:p>
        </p:txBody>
      </p:sp>
    </p:spTree>
    <p:extLst>
      <p:ext uri="{BB962C8B-B14F-4D97-AF65-F5344CB8AC3E}">
        <p14:creationId xmlns:p14="http://schemas.microsoft.com/office/powerpoint/2010/main" val="1041204070"/>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Clr>
                <a:srgbClr val="0072C6"/>
              </a:buClr>
            </a:pPr>
            <a:r>
              <a:rPr lang="en-US" sz="6000" dirty="0"/>
              <a:t>BizTalk &amp; SQL Together for Developers</a:t>
            </a:r>
          </a:p>
        </p:txBody>
      </p:sp>
      <p:sp>
        <p:nvSpPr>
          <p:cNvPr id="5" name="Subtitle 6"/>
          <p:cNvSpPr txBox="1">
            <a:spLocks/>
          </p:cNvSpPr>
          <p:nvPr/>
        </p:nvSpPr>
        <p:spPr>
          <a:xfrm>
            <a:off x="385589" y="3801042"/>
            <a:ext cx="10726068" cy="27228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How can we communicate with SQL Server (sending and polling data from SQL Server</a:t>
            </a:r>
            <a:r>
              <a:rPr lang="en-US" sz="2400" dirty="0" smtClean="0"/>
              <a:t>).</a:t>
            </a:r>
            <a:endParaRPr lang="en-US" sz="2400" dirty="0"/>
          </a:p>
        </p:txBody>
      </p:sp>
    </p:spTree>
    <p:extLst>
      <p:ext uri="{BB962C8B-B14F-4D97-AF65-F5344CB8AC3E}">
        <p14:creationId xmlns:p14="http://schemas.microsoft.com/office/powerpoint/2010/main" val="307641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3231147" y="758596"/>
            <a:ext cx="2621503" cy="248693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2400" kern="0" spc="-136" dirty="0">
                <a:gradFill>
                  <a:gsLst>
                    <a:gs pos="0">
                      <a:srgbClr val="FFFFFF"/>
                    </a:gs>
                    <a:gs pos="100000">
                      <a:srgbClr val="FFFFFF"/>
                    </a:gs>
                  </a:gsLst>
                  <a:lin ang="5400000" scaled="0"/>
                </a:gradFill>
                <a:latin typeface="Segoe UI Light" pitchFamily="34" charset="0"/>
              </a:rPr>
              <a:t>Key </a:t>
            </a:r>
            <a:r>
              <a:rPr lang="nl-NL" sz="2400" kern="0" spc="-136" dirty="0" smtClean="0">
                <a:gradFill>
                  <a:gsLst>
                    <a:gs pos="0">
                      <a:srgbClr val="FFFFFF"/>
                    </a:gs>
                    <a:gs pos="100000">
                      <a:srgbClr val="FFFFFF"/>
                    </a:gs>
                  </a:gsLst>
                  <a:lin ang="5400000" scaled="0"/>
                </a:gradFill>
                <a:latin typeface="Segoe UI Light" pitchFamily="34" charset="0"/>
              </a:rPr>
              <a:t>Capabilities</a:t>
            </a:r>
            <a:endParaRPr lang="nl-NL" sz="2400" kern="0" spc="-136" dirty="0">
              <a:gradFill>
                <a:gsLst>
                  <a:gs pos="0">
                    <a:srgbClr val="FFFFFF"/>
                  </a:gs>
                  <a:gs pos="100000">
                    <a:srgbClr val="FFFFFF"/>
                  </a:gs>
                </a:gsLst>
                <a:lin ang="5400000" scaled="0"/>
              </a:gradFill>
              <a:latin typeface="Segoe UI Light" pitchFamily="34" charset="0"/>
            </a:endParaRPr>
          </a:p>
        </p:txBody>
      </p:sp>
      <p:sp>
        <p:nvSpPr>
          <p:cNvPr id="8" name="Rectangle 7"/>
          <p:cNvSpPr/>
          <p:nvPr/>
        </p:nvSpPr>
        <p:spPr bwMode="auto">
          <a:xfrm>
            <a:off x="6229317" y="758596"/>
            <a:ext cx="2621503" cy="248693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2400" kern="0" spc="-136" dirty="0">
                <a:gradFill>
                  <a:gsLst>
                    <a:gs pos="0">
                      <a:srgbClr val="FFFFFF"/>
                    </a:gs>
                    <a:gs pos="100000">
                      <a:srgbClr val="FFFFFF"/>
                    </a:gs>
                  </a:gsLst>
                  <a:lin ang="5400000" scaled="0"/>
                </a:gradFill>
                <a:latin typeface="Segoe UI Light" pitchFamily="34" charset="0"/>
              </a:rPr>
              <a:t>Connectivity Options</a:t>
            </a:r>
          </a:p>
        </p:txBody>
      </p:sp>
      <p:sp>
        <p:nvSpPr>
          <p:cNvPr id="21" name="Rectangle 20"/>
          <p:cNvSpPr/>
          <p:nvPr/>
        </p:nvSpPr>
        <p:spPr bwMode="auto">
          <a:xfrm>
            <a:off x="882" y="4844356"/>
            <a:ext cx="12434711" cy="2253791"/>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prstClr val="white"/>
              </a:solidFill>
            </a:endParaRPr>
          </a:p>
        </p:txBody>
      </p:sp>
      <p:sp>
        <p:nvSpPr>
          <p:cNvPr id="22" name="Title 1"/>
          <p:cNvSpPr txBox="1">
            <a:spLocks/>
          </p:cNvSpPr>
          <p:nvPr/>
        </p:nvSpPr>
        <p:spPr>
          <a:xfrm>
            <a:off x="1037107" y="3993861"/>
            <a:ext cx="10465882" cy="746873"/>
          </a:xfrm>
          <a:prstGeom prst="rect">
            <a:avLst/>
          </a:prstGeom>
        </p:spPr>
        <p:txBody>
          <a:bodyPr vert="horz" lIns="93273" tIns="46637" rIns="93273" bIns="46637" rtlCol="0" anchor="ctr">
            <a:noAutofit/>
          </a:bodyPr>
          <a:lstStyle>
            <a:lvl1pPr algn="l" defTabSz="685891" rtl="0" eaLnBrk="1" latinLnBrk="0" hangingPunct="1">
              <a:spcBef>
                <a:spcPct val="0"/>
              </a:spcBef>
              <a:buNone/>
              <a:defRPr sz="2400" kern="1200" baseline="0">
                <a:solidFill>
                  <a:srgbClr val="0D77B6"/>
                </a:solidFill>
                <a:latin typeface="Segoe UI Light" pitchFamily="34" charset="0"/>
                <a:ea typeface="+mj-ea"/>
                <a:cs typeface="+mj-cs"/>
              </a:defRPr>
            </a:lvl1pPr>
          </a:lstStyle>
          <a:p>
            <a:r>
              <a:rPr lang="en-US" sz="3264" dirty="0" smtClean="0">
                <a:solidFill>
                  <a:srgbClr val="0072C6"/>
                </a:solidFill>
              </a:rPr>
              <a:t>Demos</a:t>
            </a:r>
            <a:endParaRPr lang="en-US" sz="3264" dirty="0">
              <a:solidFill>
                <a:srgbClr val="0072C6"/>
              </a:solidFill>
            </a:endParaRPr>
          </a:p>
        </p:txBody>
      </p:sp>
      <p:sp>
        <p:nvSpPr>
          <p:cNvPr id="23" name="Subtitle 2"/>
          <p:cNvSpPr txBox="1">
            <a:spLocks/>
          </p:cNvSpPr>
          <p:nvPr/>
        </p:nvSpPr>
        <p:spPr>
          <a:xfrm>
            <a:off x="1037107" y="4947979"/>
            <a:ext cx="10465882" cy="1657961"/>
          </a:xfrm>
          <a:prstGeom prst="rect">
            <a:avLst/>
          </a:prstGeom>
        </p:spPr>
        <p:txBody>
          <a:bodyPr/>
          <a:lstStyle>
            <a:lvl1pPr marL="0" indent="0" algn="l" defTabSz="685891" rtl="0" eaLnBrk="1" latinLnBrk="0" hangingPunct="1">
              <a:spcBef>
                <a:spcPct val="20000"/>
              </a:spcBef>
              <a:buFont typeface="Arial" pitchFamily="34" charset="0"/>
              <a:buNone/>
              <a:defRPr sz="2400" kern="1200">
                <a:solidFill>
                  <a:schemeClr val="bg1"/>
                </a:solidFill>
                <a:latin typeface="Segoe UI Light" pitchFamily="34" charset="0"/>
                <a:ea typeface="+mn-ea"/>
                <a:cs typeface="+mn-cs"/>
              </a:defRPr>
            </a:lvl1pPr>
            <a:lvl2pPr marL="457200" indent="0" algn="ctr" defTabSz="685891"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2pPr>
            <a:lvl3pPr marL="914400" indent="0" algn="ctr" defTabSz="685891"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3pPr>
            <a:lvl4pPr marL="1371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4pPr>
            <a:lvl5pPr marL="18288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5pPr>
            <a:lvl6pPr marL="22860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7432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32004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3657600" indent="0" algn="ctr" defTabSz="685891"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fontAlgn="ctr"/>
            <a:r>
              <a:rPr lang="en-US" sz="2448" b="1" dirty="0" smtClean="0">
                <a:solidFill>
                  <a:prstClr val="white"/>
                </a:solidFill>
              </a:rPr>
              <a:t>Sending and </a:t>
            </a:r>
            <a:r>
              <a:rPr lang="en-US" sz="2448" b="1" dirty="0">
                <a:solidFill>
                  <a:prstClr val="white"/>
                </a:solidFill>
              </a:rPr>
              <a:t>polling data from SQL </a:t>
            </a:r>
            <a:r>
              <a:rPr lang="en-US" sz="2448" b="1" dirty="0" smtClean="0">
                <a:solidFill>
                  <a:prstClr val="white"/>
                </a:solidFill>
              </a:rPr>
              <a:t>Server. What is possible and how we can do this.</a:t>
            </a:r>
            <a:endParaRPr lang="en-US" sz="2448" dirty="0">
              <a:solidFill>
                <a:prstClr val="white"/>
              </a:solidFill>
            </a:endParaRPr>
          </a:p>
        </p:txBody>
      </p:sp>
      <p:sp>
        <p:nvSpPr>
          <p:cNvPr id="20" name="Rectangle 19"/>
          <p:cNvSpPr/>
          <p:nvPr/>
        </p:nvSpPr>
        <p:spPr bwMode="auto">
          <a:xfrm>
            <a:off x="9177466" y="758596"/>
            <a:ext cx="2621503" cy="248693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83" fontAlgn="base">
              <a:spcBef>
                <a:spcPct val="0"/>
              </a:spcBef>
              <a:spcAft>
                <a:spcPct val="0"/>
              </a:spcAft>
            </a:pPr>
            <a:r>
              <a:rPr lang="nl-NL" sz="2400" kern="0" spc="-136" dirty="0" smtClean="0">
                <a:gradFill>
                  <a:gsLst>
                    <a:gs pos="0">
                      <a:srgbClr val="FFFFFF"/>
                    </a:gs>
                    <a:gs pos="100000">
                      <a:srgbClr val="FFFFFF"/>
                    </a:gs>
                  </a:gsLst>
                  <a:lin ang="5400000" scaled="0"/>
                </a:gradFill>
                <a:latin typeface="Segoe UI Light" pitchFamily="34" charset="0"/>
              </a:rPr>
              <a:t>Operations</a:t>
            </a:r>
            <a:endParaRPr lang="nl-NL" sz="2400" kern="0" spc="-136" dirty="0">
              <a:gradFill>
                <a:gsLst>
                  <a:gs pos="0">
                    <a:srgbClr val="FFFFFF"/>
                  </a:gs>
                  <a:gs pos="100000">
                    <a:srgbClr val="FFFFFF"/>
                  </a:gs>
                </a:gsLst>
                <a:lin ang="5400000" scaled="0"/>
              </a:gradFill>
              <a:latin typeface="Segoe UI Light" pitchFamily="34" charset="0"/>
            </a:endParaRPr>
          </a:p>
        </p:txBody>
      </p:sp>
      <p:sp>
        <p:nvSpPr>
          <p:cNvPr id="31" name="Freeform 24"/>
          <p:cNvSpPr>
            <a:spLocks noEditPoints="1"/>
          </p:cNvSpPr>
          <p:nvPr/>
        </p:nvSpPr>
        <p:spPr bwMode="black">
          <a:xfrm>
            <a:off x="3913981" y="1069072"/>
            <a:ext cx="1224136" cy="1420107"/>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37" name="Freeform 78"/>
          <p:cNvSpPr>
            <a:spLocks noEditPoints="1"/>
          </p:cNvSpPr>
          <p:nvPr/>
        </p:nvSpPr>
        <p:spPr bwMode="black">
          <a:xfrm>
            <a:off x="6938317" y="1304957"/>
            <a:ext cx="1237410" cy="1184222"/>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41" name="Freeform 34"/>
          <p:cNvSpPr>
            <a:spLocks noEditPoints="1"/>
          </p:cNvSpPr>
          <p:nvPr/>
        </p:nvSpPr>
        <p:spPr bwMode="auto">
          <a:xfrm>
            <a:off x="9912153" y="1305299"/>
            <a:ext cx="1152128" cy="1184222"/>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spTree>
    <p:extLst>
      <p:ext uri="{BB962C8B-B14F-4D97-AF65-F5344CB8AC3E}">
        <p14:creationId xmlns:p14="http://schemas.microsoft.com/office/powerpoint/2010/main" val="16888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909" y="4123303"/>
            <a:ext cx="7868416" cy="2433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p:nvPr/>
        </p:nvGrpSpPr>
        <p:grpSpPr>
          <a:xfrm>
            <a:off x="3730444" y="1445106"/>
            <a:ext cx="7201589" cy="2684240"/>
            <a:chOff x="507868" y="2417159"/>
            <a:chExt cx="11173090" cy="1958897"/>
          </a:xfrm>
        </p:grpSpPr>
        <p:sp>
          <p:nvSpPr>
            <p:cNvPr id="5" name="Rectangle 4"/>
            <p:cNvSpPr/>
            <p:nvPr/>
          </p:nvSpPr>
          <p:spPr bwMode="auto">
            <a:xfrm>
              <a:off x="507868" y="2417159"/>
              <a:ext cx="11173090" cy="1958897"/>
            </a:xfrm>
            <a:prstGeom prst="rect">
              <a:avLst/>
            </a:prstGeom>
            <a:solidFill>
              <a:srgbClr val="FEA31E"/>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375" indent="-460375" defTabSz="914400">
                <a:lnSpc>
                  <a:spcPct val="90000"/>
                </a:lnSpc>
                <a:spcBef>
                  <a:spcPct val="20000"/>
                </a:spcBef>
                <a:buSzPct val="90000"/>
                <a:buFontTx/>
                <a:buBlip>
                  <a:blip r:embed="rId4"/>
                </a:buBlip>
              </a:pPr>
              <a:endParaRPr lang="en-US" sz="2400" dirty="0">
                <a:gradFill>
                  <a:gsLst>
                    <a:gs pos="0">
                      <a:srgbClr val="FFFFFF"/>
                    </a:gs>
                    <a:gs pos="100000">
                      <a:srgbClr val="FFFFFF"/>
                    </a:gs>
                  </a:gsLst>
                  <a:lin ang="5400000" scaled="0"/>
                </a:gradFill>
              </a:endParaRPr>
            </a:p>
          </p:txBody>
        </p:sp>
        <p:sp>
          <p:nvSpPr>
            <p:cNvPr id="6" name="Rectangle 5"/>
            <p:cNvSpPr/>
            <p:nvPr/>
          </p:nvSpPr>
          <p:spPr>
            <a:xfrm>
              <a:off x="587868" y="2608236"/>
              <a:ext cx="11013088" cy="1199408"/>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860425" lvl="1" indent="-403225" defTabSz="914400">
                <a:lnSpc>
                  <a:spcPct val="90000"/>
                </a:lnSpc>
                <a:spcBef>
                  <a:spcPct val="20000"/>
                </a:spcBef>
                <a:buSzPct val="105000"/>
                <a:buFontTx/>
                <a:buBlip>
                  <a:blip r:embed="rId5"/>
                </a:buBlip>
              </a:pPr>
              <a:r>
                <a:rPr lang="en-US" sz="2400" dirty="0" smtClean="0">
                  <a:solidFill>
                    <a:srgbClr val="FFFFFF">
                      <a:alpha val="99000"/>
                    </a:srgbClr>
                  </a:solidFill>
                </a:rPr>
                <a:t>sandro.pereira@devscope.net</a:t>
              </a:r>
            </a:p>
            <a:p>
              <a:pPr marL="860425" lvl="1" indent="-403225" defTabSz="914400">
                <a:lnSpc>
                  <a:spcPct val="90000"/>
                </a:lnSpc>
                <a:spcBef>
                  <a:spcPct val="20000"/>
                </a:spcBef>
                <a:buSzPct val="105000"/>
                <a:buBlip>
                  <a:blip r:embed="rId5"/>
                </a:buBlip>
              </a:pPr>
              <a:r>
                <a:rPr lang="en-US" sz="2400" noProof="1" smtClean="0">
                  <a:solidFill>
                    <a:srgbClr val="FFFFFF">
                      <a:alpha val="99000"/>
                    </a:srgbClr>
                  </a:solidFill>
                </a:rPr>
                <a:t>linkedin.com/in/sandropereira</a:t>
              </a:r>
            </a:p>
            <a:p>
              <a:pPr marL="860425" lvl="1" indent="-403225" defTabSz="914400">
                <a:lnSpc>
                  <a:spcPct val="90000"/>
                </a:lnSpc>
                <a:spcBef>
                  <a:spcPct val="20000"/>
                </a:spcBef>
                <a:buSzPct val="105000"/>
                <a:buFontTx/>
                <a:buBlip>
                  <a:blip r:embed="rId5"/>
                </a:buBlip>
              </a:pPr>
              <a:r>
                <a:rPr lang="en-US" sz="2400" dirty="0" smtClean="0">
                  <a:solidFill>
                    <a:srgbClr val="FFFFFF">
                      <a:alpha val="99000"/>
                    </a:srgbClr>
                  </a:solidFill>
                </a:rPr>
                <a:t>@</a:t>
              </a:r>
              <a:r>
                <a:rPr lang="en-US" sz="2400" dirty="0">
                  <a:solidFill>
                    <a:srgbClr val="FFFFFF">
                      <a:alpha val="99000"/>
                    </a:srgbClr>
                  </a:solidFill>
                </a:rPr>
                <a:t>sandro_asp </a:t>
              </a:r>
              <a:endParaRPr lang="en-US" sz="2400" dirty="0" smtClean="0">
                <a:solidFill>
                  <a:srgbClr val="FFFFFF">
                    <a:alpha val="99000"/>
                  </a:srgbClr>
                </a:solidFill>
              </a:endParaRPr>
            </a:p>
            <a:p>
              <a:pPr marL="860425" lvl="1" indent="-403225" defTabSz="914400">
                <a:lnSpc>
                  <a:spcPct val="90000"/>
                </a:lnSpc>
                <a:spcBef>
                  <a:spcPct val="20000"/>
                </a:spcBef>
                <a:buSzPct val="105000"/>
                <a:buFontTx/>
                <a:buBlip>
                  <a:blip r:embed="rId5"/>
                </a:buBlip>
              </a:pPr>
              <a:r>
                <a:rPr lang="en-US" sz="2400" dirty="0" smtClean="0">
                  <a:solidFill>
                    <a:srgbClr val="FFFFFF">
                      <a:alpha val="99000"/>
                    </a:srgbClr>
                  </a:solidFill>
                </a:rPr>
                <a:t>sandroaspbiztalkblog.wordpress.com</a:t>
              </a:r>
              <a:endParaRPr lang="en-US" sz="2400" dirty="0">
                <a:solidFill>
                  <a:srgbClr val="FFFFFF">
                    <a:alpha val="99000"/>
                  </a:srgbClr>
                </a:solidFill>
              </a:endParaRPr>
            </a:p>
          </p:txBody>
        </p:sp>
      </p:grpSp>
      <p:sp>
        <p:nvSpPr>
          <p:cNvPr id="7" name="Title 1"/>
          <p:cNvSpPr>
            <a:spLocks noGrp="1"/>
          </p:cNvSpPr>
          <p:nvPr/>
        </p:nvSpPr>
        <p:spPr>
          <a:xfrm>
            <a:off x="945240" y="367584"/>
            <a:ext cx="3688821" cy="6647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4800" dirty="0"/>
              <a:t>Questions?</a:t>
            </a:r>
            <a:endParaRPr lang="en-US"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5240" y="1445105"/>
            <a:ext cx="2785204" cy="2684241"/>
          </a:xfrm>
          <a:prstGeom prst="rect">
            <a:avLst/>
          </a:prstGeom>
        </p:spPr>
      </p:pic>
      <p:sp>
        <p:nvSpPr>
          <p:cNvPr id="13" name="Rectangle 12"/>
          <p:cNvSpPr/>
          <p:nvPr/>
        </p:nvSpPr>
        <p:spPr bwMode="auto">
          <a:xfrm>
            <a:off x="945240" y="4123303"/>
            <a:ext cx="9986793" cy="730085"/>
          </a:xfrm>
          <a:prstGeom prst="rect">
            <a:avLst/>
          </a:prstGeom>
          <a:solidFill>
            <a:schemeClr val="tx1"/>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375" indent="-460375" defTabSz="914400">
              <a:lnSpc>
                <a:spcPct val="90000"/>
              </a:lnSpc>
              <a:spcBef>
                <a:spcPct val="20000"/>
              </a:spcBef>
              <a:buSzPct val="90000"/>
              <a:buFontTx/>
              <a:buBlip>
                <a:blip r:embed="rId4"/>
              </a:buBlip>
            </a:pPr>
            <a:endParaRPr lang="en-US" sz="2400" dirty="0">
              <a:gradFill>
                <a:gsLst>
                  <a:gs pos="0">
                    <a:srgbClr val="FFFFFF"/>
                  </a:gs>
                  <a:gs pos="100000">
                    <a:srgbClr val="FFFFFF"/>
                  </a:gs>
                </a:gsLst>
                <a:lin ang="5400000" scaled="0"/>
              </a:gradFill>
            </a:endParaRPr>
          </a:p>
        </p:txBody>
      </p:sp>
      <p:pic>
        <p:nvPicPr>
          <p:cNvPr id="15" name="Picture 2" descr="C:\Users\spereira\Desktop\Imagem DevScope\devscope-with-signature.png">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5240" y="4088566"/>
            <a:ext cx="2320669" cy="814119"/>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30"/>
          <p:cNvSpPr txBox="1">
            <a:spLocks/>
          </p:cNvSpPr>
          <p:nvPr/>
        </p:nvSpPr>
        <p:spPr>
          <a:xfrm>
            <a:off x="8162453" y="4278795"/>
            <a:ext cx="2624775" cy="419100"/>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pt-PT" b="1" dirty="0" smtClean="0">
                <a:solidFill>
                  <a:srgbClr val="FEA31E"/>
                </a:solidFill>
              </a:rPr>
              <a:t>www.devscope.net</a:t>
            </a:r>
            <a:endParaRPr lang="pt-PT" b="1" dirty="0">
              <a:solidFill>
                <a:srgbClr val="FEA31E"/>
              </a:solidFill>
            </a:endParaRPr>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3661" y="5071812"/>
            <a:ext cx="2069976" cy="1017738"/>
          </a:xfrm>
          <a:prstGeom prst="rect">
            <a:avLst/>
          </a:prstGeom>
        </p:spPr>
      </p:pic>
    </p:spTree>
    <p:extLst>
      <p:ext uri="{BB962C8B-B14F-4D97-AF65-F5344CB8AC3E}">
        <p14:creationId xmlns:p14="http://schemas.microsoft.com/office/powerpoint/2010/main" val="126365312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t>
            </a:r>
            <a:r>
              <a:rPr lang="en-US" dirty="0" smtClean="0"/>
              <a:t>is BizTalk Server?</a:t>
            </a:r>
            <a:endParaRPr lang="pt-PT" dirty="0"/>
          </a:p>
        </p:txBody>
      </p:sp>
      <p:grpSp>
        <p:nvGrpSpPr>
          <p:cNvPr id="7" name="Group 6"/>
          <p:cNvGrpSpPr/>
          <p:nvPr/>
        </p:nvGrpSpPr>
        <p:grpSpPr>
          <a:xfrm>
            <a:off x="1632938" y="1433191"/>
            <a:ext cx="9147977" cy="5017315"/>
            <a:chOff x="-114300" y="1276350"/>
            <a:chExt cx="9296400" cy="5276850"/>
          </a:xfrm>
        </p:grpSpPr>
        <p:pic>
          <p:nvPicPr>
            <p:cNvPr id="8" name="Picture 3" descr="C:\Users\spereira\Desktop\Untitled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1276350"/>
              <a:ext cx="9296400" cy="5276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F:\Shapes\Arrows\Curved\arrow 3 yellow arrow top.png"/>
            <p:cNvPicPr>
              <a:picLocks noChangeAspect="1" noChangeArrowheads="1"/>
            </p:cNvPicPr>
            <p:nvPr/>
          </p:nvPicPr>
          <p:blipFill>
            <a:blip r:embed="rId4" cstate="print"/>
            <a:srcRect/>
            <a:stretch>
              <a:fillRect/>
            </a:stretch>
          </p:blipFill>
          <p:spPr bwMode="auto">
            <a:xfrm rot="3339635" flipH="1">
              <a:off x="901793" y="2839440"/>
              <a:ext cx="1406791" cy="443056"/>
            </a:xfrm>
            <a:prstGeom prst="rect">
              <a:avLst/>
            </a:prstGeom>
            <a:noFill/>
          </p:spPr>
        </p:pic>
        <p:pic>
          <p:nvPicPr>
            <p:cNvPr id="10" name="Picture 9" descr="j0202496[1]"/>
            <p:cNvPicPr>
              <a:picLocks noChangeAspect="1" noChangeArrowheads="1"/>
            </p:cNvPicPr>
            <p:nvPr/>
          </p:nvPicPr>
          <p:blipFill>
            <a:blip r:embed="rId5" cstate="print">
              <a:lum bright="-33000" contrast="74000"/>
            </a:blip>
            <a:srcRect/>
            <a:stretch>
              <a:fillRect/>
            </a:stretch>
          </p:blipFill>
          <p:spPr bwMode="auto">
            <a:xfrm>
              <a:off x="193267" y="2114832"/>
              <a:ext cx="916877" cy="821300"/>
            </a:xfrm>
            <a:prstGeom prst="rect">
              <a:avLst/>
            </a:prstGeom>
            <a:noFill/>
            <a:ln w="9525">
              <a:noFill/>
              <a:miter lim="800000"/>
              <a:headEnd/>
              <a:tailEnd/>
            </a:ln>
          </p:spPr>
        </p:pic>
        <p:pic>
          <p:nvPicPr>
            <p:cNvPr id="11" name="Picture 10"/>
            <p:cNvPicPr>
              <a:picLocks noChangeAspect="1" noChangeArrowheads="1"/>
            </p:cNvPicPr>
            <p:nvPr/>
          </p:nvPicPr>
          <p:blipFill>
            <a:blip r:embed="rId6" cstate="print">
              <a:lum bright="-27000" contrast="60000"/>
            </a:blip>
            <a:srcRect/>
            <a:stretch>
              <a:fillRect/>
            </a:stretch>
          </p:blipFill>
          <p:spPr bwMode="auto">
            <a:xfrm flipH="1">
              <a:off x="1429635" y="3126346"/>
              <a:ext cx="678268" cy="829302"/>
            </a:xfrm>
            <a:prstGeom prst="rect">
              <a:avLst/>
            </a:prstGeom>
            <a:noFill/>
            <a:ln w="9525">
              <a:noFill/>
              <a:miter lim="800000"/>
              <a:headEnd/>
              <a:tailEnd/>
            </a:ln>
          </p:spPr>
        </p:pic>
        <p:pic>
          <p:nvPicPr>
            <p:cNvPr id="12" name="Picture 11" descr="small business blue"/>
            <p:cNvPicPr>
              <a:picLocks noChangeAspect="1" noChangeArrowheads="1"/>
            </p:cNvPicPr>
            <p:nvPr/>
          </p:nvPicPr>
          <p:blipFill>
            <a:blip r:embed="rId7" cstate="print">
              <a:lum bright="-27000" contrast="64000"/>
            </a:blip>
            <a:srcRect/>
            <a:stretch>
              <a:fillRect/>
            </a:stretch>
          </p:blipFill>
          <p:spPr bwMode="auto">
            <a:xfrm>
              <a:off x="2274341" y="4555902"/>
              <a:ext cx="904350" cy="886312"/>
            </a:xfrm>
            <a:prstGeom prst="rect">
              <a:avLst/>
            </a:prstGeom>
            <a:noFill/>
            <a:ln w="9525">
              <a:noFill/>
              <a:miter lim="800000"/>
              <a:headEnd/>
              <a:tailEnd/>
            </a:ln>
          </p:spPr>
        </p:pic>
        <p:pic>
          <p:nvPicPr>
            <p:cNvPr id="13" name="Picture 12"/>
            <p:cNvPicPr>
              <a:picLocks noChangeAspect="1" noChangeArrowheads="1"/>
            </p:cNvPicPr>
            <p:nvPr/>
          </p:nvPicPr>
          <p:blipFill>
            <a:blip r:embed="rId8" cstate="print">
              <a:lum bright="-34000" contrast="37000"/>
            </a:blip>
            <a:srcRect/>
            <a:stretch>
              <a:fillRect/>
            </a:stretch>
          </p:blipFill>
          <p:spPr bwMode="auto">
            <a:xfrm>
              <a:off x="7894834" y="4769092"/>
              <a:ext cx="514282" cy="945908"/>
            </a:xfrm>
            <a:prstGeom prst="rect">
              <a:avLst/>
            </a:prstGeom>
            <a:noFill/>
            <a:ln>
              <a:headEnd type="none" w="med" len="med"/>
              <a:tailEnd type="none" w="med" len="med"/>
            </a:ln>
            <a:effectLst/>
            <a:scene3d>
              <a:camera prst="orthographicFront">
                <a:rot lat="0" lon="0" rev="0"/>
              </a:camera>
              <a:lightRig rig="threePt" dir="t">
                <a:rot lat="0" lon="0" rev="1200000"/>
              </a:lightRig>
            </a:scene3d>
            <a:sp3d/>
          </p:spPr>
        </p:pic>
        <p:pic>
          <p:nvPicPr>
            <p:cNvPr id="14" name="Picture 13"/>
            <p:cNvPicPr>
              <a:picLocks noChangeAspect="1" noChangeArrowheads="1"/>
            </p:cNvPicPr>
            <p:nvPr/>
          </p:nvPicPr>
          <p:blipFill>
            <a:blip r:embed="rId9" cstate="print">
              <a:lum bright="-49000"/>
            </a:blip>
            <a:srcRect/>
            <a:stretch>
              <a:fillRect/>
            </a:stretch>
          </p:blipFill>
          <p:spPr bwMode="auto">
            <a:xfrm>
              <a:off x="5048602" y="3058472"/>
              <a:ext cx="536162" cy="309898"/>
            </a:xfrm>
            <a:prstGeom prst="rect">
              <a:avLst/>
            </a:prstGeom>
            <a:noFill/>
            <a:ln w="9525">
              <a:noFill/>
              <a:miter lim="800000"/>
              <a:headEnd/>
              <a:tailEnd/>
            </a:ln>
          </p:spPr>
        </p:pic>
        <p:pic>
          <p:nvPicPr>
            <p:cNvPr id="15" name="Picture 14"/>
            <p:cNvPicPr>
              <a:picLocks noChangeAspect="1" noChangeArrowheads="1"/>
            </p:cNvPicPr>
            <p:nvPr/>
          </p:nvPicPr>
          <p:blipFill>
            <a:blip r:embed="rId9" cstate="print">
              <a:lum bright="-49000"/>
            </a:blip>
            <a:srcRect/>
            <a:stretch>
              <a:fillRect/>
            </a:stretch>
          </p:blipFill>
          <p:spPr bwMode="auto">
            <a:xfrm flipH="1">
              <a:off x="4521972" y="3158541"/>
              <a:ext cx="505227" cy="304501"/>
            </a:xfrm>
            <a:prstGeom prst="rect">
              <a:avLst/>
            </a:prstGeom>
            <a:noFill/>
            <a:ln w="9525">
              <a:noFill/>
              <a:miter lim="800000"/>
              <a:headEnd/>
              <a:tailEnd/>
            </a:ln>
          </p:spPr>
        </p:pic>
        <p:pic>
          <p:nvPicPr>
            <p:cNvPr id="16" name="Picture 15"/>
            <p:cNvPicPr>
              <a:picLocks noChangeAspect="1" noChangeArrowheads="1"/>
            </p:cNvPicPr>
            <p:nvPr/>
          </p:nvPicPr>
          <p:blipFill>
            <a:blip r:embed="rId10" cstate="print">
              <a:lum bright="-100000" contrast="-100000"/>
            </a:blip>
            <a:srcRect/>
            <a:stretch>
              <a:fillRect/>
            </a:stretch>
          </p:blipFill>
          <p:spPr bwMode="auto">
            <a:xfrm>
              <a:off x="2066030" y="3520892"/>
              <a:ext cx="246953" cy="39791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7" name="Picture 16"/>
            <p:cNvPicPr>
              <a:picLocks noChangeAspect="1" noChangeArrowheads="1"/>
            </p:cNvPicPr>
            <p:nvPr/>
          </p:nvPicPr>
          <p:blipFill>
            <a:blip r:embed="rId10" cstate="print">
              <a:lum bright="-100000" contrast="-100000"/>
            </a:blip>
            <a:srcRect/>
            <a:stretch>
              <a:fillRect/>
            </a:stretch>
          </p:blipFill>
          <p:spPr bwMode="auto">
            <a:xfrm flipH="1">
              <a:off x="3091014" y="4883903"/>
              <a:ext cx="276253" cy="45262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8" name="Picture 17" descr="Inventory.png"/>
            <p:cNvPicPr>
              <a:picLocks noChangeAspect="1"/>
            </p:cNvPicPr>
            <p:nvPr/>
          </p:nvPicPr>
          <p:blipFill>
            <a:blip r:embed="rId11" cstate="print">
              <a:lum bright="-22000" contrast="65000"/>
            </a:blip>
            <a:stretch>
              <a:fillRect/>
            </a:stretch>
          </p:blipFill>
          <p:spPr>
            <a:xfrm>
              <a:off x="4145519" y="2462683"/>
              <a:ext cx="834060" cy="928689"/>
            </a:xfrm>
            <a:prstGeom prst="rect">
              <a:avLst/>
            </a:prstGeom>
          </p:spPr>
        </p:pic>
        <p:pic>
          <p:nvPicPr>
            <p:cNvPr id="19" name="Picture 18" descr="market.png"/>
            <p:cNvPicPr>
              <a:picLocks noChangeAspect="1"/>
            </p:cNvPicPr>
            <p:nvPr/>
          </p:nvPicPr>
          <p:blipFill>
            <a:blip r:embed="rId12" cstate="print">
              <a:duotone>
                <a:prstClr val="black"/>
                <a:schemeClr val="accent3">
                  <a:tint val="45000"/>
                  <a:satMod val="400000"/>
                </a:schemeClr>
              </a:duotone>
              <a:lum bright="-10000" contrast="39000"/>
            </a:blip>
            <a:stretch>
              <a:fillRect/>
            </a:stretch>
          </p:blipFill>
          <p:spPr>
            <a:xfrm>
              <a:off x="6928395" y="2096037"/>
              <a:ext cx="1127484" cy="930080"/>
            </a:xfrm>
            <a:prstGeom prst="rect">
              <a:avLst/>
            </a:prstGeom>
            <a:noFill/>
          </p:spPr>
        </p:pic>
        <p:pic>
          <p:nvPicPr>
            <p:cNvPr id="20" name="Picture 19"/>
            <p:cNvPicPr>
              <a:picLocks noChangeAspect="1" noChangeArrowheads="1"/>
            </p:cNvPicPr>
            <p:nvPr/>
          </p:nvPicPr>
          <p:blipFill>
            <a:blip r:embed="rId13" cstate="print">
              <a:lum bright="-36000" contrast="37000"/>
            </a:blip>
            <a:srcRect/>
            <a:stretch>
              <a:fillRect/>
            </a:stretch>
          </p:blipFill>
          <p:spPr bwMode="auto">
            <a:xfrm flipH="1">
              <a:off x="2133173" y="1914063"/>
              <a:ext cx="776891" cy="965515"/>
            </a:xfrm>
            <a:prstGeom prst="rect">
              <a:avLst/>
            </a:prstGeom>
            <a:noFill/>
            <a:ln>
              <a:headEnd type="none" w="med" len="med"/>
              <a:tailEnd type="none" w="med" len="med"/>
            </a:ln>
            <a:effectLst/>
            <a:scene3d>
              <a:camera prst="orthographicFront">
                <a:rot lat="0" lon="0" rev="0"/>
              </a:camera>
              <a:lightRig rig="threePt" dir="t">
                <a:rot lat="0" lon="0" rev="1200000"/>
              </a:lightRig>
            </a:scene3d>
            <a:sp3d/>
          </p:spPr>
        </p:pic>
        <p:pic>
          <p:nvPicPr>
            <p:cNvPr id="21" name="Picture 20"/>
            <p:cNvPicPr>
              <a:picLocks noChangeAspect="1" noChangeArrowheads="1"/>
            </p:cNvPicPr>
            <p:nvPr/>
          </p:nvPicPr>
          <p:blipFill>
            <a:blip r:embed="rId14" cstate="print">
              <a:lum bright="-38000" contrast="17000"/>
            </a:blip>
            <a:srcRect/>
            <a:stretch>
              <a:fillRect/>
            </a:stretch>
          </p:blipFill>
          <p:spPr bwMode="auto">
            <a:xfrm>
              <a:off x="1652638" y="2064323"/>
              <a:ext cx="842762" cy="825205"/>
            </a:xfrm>
            <a:prstGeom prst="rect">
              <a:avLst/>
            </a:prstGeom>
            <a:noFill/>
            <a:ln w="9525">
              <a:noFill/>
              <a:miter lim="800000"/>
              <a:headEnd/>
              <a:tailEnd/>
            </a:ln>
          </p:spPr>
        </p:pic>
        <p:pic>
          <p:nvPicPr>
            <p:cNvPr id="22" name="Picture 21"/>
            <p:cNvPicPr>
              <a:picLocks noChangeAspect="1" noChangeArrowheads="1"/>
            </p:cNvPicPr>
            <p:nvPr/>
          </p:nvPicPr>
          <p:blipFill>
            <a:blip r:embed="rId9" cstate="print">
              <a:lum bright="-49000"/>
            </a:blip>
            <a:srcRect/>
            <a:stretch>
              <a:fillRect/>
            </a:stretch>
          </p:blipFill>
          <p:spPr bwMode="auto">
            <a:xfrm rot="199726">
              <a:off x="2647077" y="2729357"/>
              <a:ext cx="457888" cy="333658"/>
            </a:xfrm>
            <a:prstGeom prst="rect">
              <a:avLst/>
            </a:prstGeom>
            <a:noFill/>
            <a:ln w="9525">
              <a:noFill/>
              <a:miter lim="800000"/>
              <a:headEnd/>
              <a:tailEnd/>
            </a:ln>
          </p:spPr>
        </p:pic>
        <p:grpSp>
          <p:nvGrpSpPr>
            <p:cNvPr id="23" name="Group 22"/>
            <p:cNvGrpSpPr>
              <a:grpSpLocks/>
            </p:cNvGrpSpPr>
            <p:nvPr/>
          </p:nvGrpSpPr>
          <p:grpSpPr bwMode="auto">
            <a:xfrm>
              <a:off x="4971327" y="2662706"/>
              <a:ext cx="324528" cy="399388"/>
              <a:chOff x="4916" y="631"/>
              <a:chExt cx="556" cy="973"/>
            </a:xfrm>
          </p:grpSpPr>
          <p:pic>
            <p:nvPicPr>
              <p:cNvPr id="61" name="Picture 60" descr="ラック"/>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4916" y="806"/>
                <a:ext cx="556" cy="798"/>
              </a:xfrm>
              <a:prstGeom prst="rect">
                <a:avLst/>
              </a:prstGeom>
              <a:noFill/>
              <a:ln w="9525">
                <a:noFill/>
                <a:miter lim="800000"/>
                <a:headEnd/>
                <a:tailEnd/>
              </a:ln>
            </p:spPr>
          </p:pic>
          <p:pic>
            <p:nvPicPr>
              <p:cNvPr id="62" name="Picture 61" descr="荷物onパレット"/>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5124" y="631"/>
                <a:ext cx="331" cy="268"/>
              </a:xfrm>
              <a:prstGeom prst="rect">
                <a:avLst/>
              </a:prstGeom>
              <a:noFill/>
              <a:ln w="9525">
                <a:noFill/>
                <a:miter lim="800000"/>
                <a:headEnd/>
                <a:tailEnd/>
              </a:ln>
            </p:spPr>
          </p:pic>
          <p:pic>
            <p:nvPicPr>
              <p:cNvPr id="63" name="Picture 62" descr="荷物onパレット"/>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5022" y="727"/>
                <a:ext cx="331" cy="268"/>
              </a:xfrm>
              <a:prstGeom prst="rect">
                <a:avLst/>
              </a:prstGeom>
              <a:noFill/>
              <a:ln w="9525">
                <a:noFill/>
                <a:miter lim="800000"/>
                <a:headEnd/>
                <a:tailEnd/>
              </a:ln>
            </p:spPr>
          </p:pic>
          <p:pic>
            <p:nvPicPr>
              <p:cNvPr id="64" name="Picture 63" descr="荷物onパレット"/>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4923" y="817"/>
                <a:ext cx="331" cy="268"/>
              </a:xfrm>
              <a:prstGeom prst="rect">
                <a:avLst/>
              </a:prstGeom>
              <a:noFill/>
              <a:ln w="9525">
                <a:noFill/>
                <a:miter lim="800000"/>
                <a:headEnd/>
                <a:tailEnd/>
              </a:ln>
            </p:spPr>
          </p:pic>
        </p:grpSp>
        <p:grpSp>
          <p:nvGrpSpPr>
            <p:cNvPr id="24" name="Group 23"/>
            <p:cNvGrpSpPr>
              <a:grpSpLocks/>
            </p:cNvGrpSpPr>
            <p:nvPr/>
          </p:nvGrpSpPr>
          <p:grpSpPr bwMode="auto">
            <a:xfrm>
              <a:off x="2824947" y="2433354"/>
              <a:ext cx="309000" cy="351972"/>
              <a:chOff x="4916" y="631"/>
              <a:chExt cx="556" cy="973"/>
            </a:xfrm>
          </p:grpSpPr>
          <p:pic>
            <p:nvPicPr>
              <p:cNvPr id="57" name="Picture 56" descr="ラック"/>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4916" y="806"/>
                <a:ext cx="556" cy="798"/>
              </a:xfrm>
              <a:prstGeom prst="rect">
                <a:avLst/>
              </a:prstGeom>
              <a:noFill/>
              <a:ln w="9525">
                <a:noFill/>
                <a:miter lim="800000"/>
                <a:headEnd/>
                <a:tailEnd/>
              </a:ln>
            </p:spPr>
          </p:pic>
          <p:pic>
            <p:nvPicPr>
              <p:cNvPr id="58" name="Picture 57" descr="荷物onパレット"/>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5124" y="631"/>
                <a:ext cx="331" cy="268"/>
              </a:xfrm>
              <a:prstGeom prst="rect">
                <a:avLst/>
              </a:prstGeom>
              <a:noFill/>
              <a:ln w="9525">
                <a:noFill/>
                <a:miter lim="800000"/>
                <a:headEnd/>
                <a:tailEnd/>
              </a:ln>
            </p:spPr>
          </p:pic>
          <p:pic>
            <p:nvPicPr>
              <p:cNvPr id="59" name="Picture 58" descr="荷物onパレット"/>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5022" y="727"/>
                <a:ext cx="331" cy="268"/>
              </a:xfrm>
              <a:prstGeom prst="rect">
                <a:avLst/>
              </a:prstGeom>
              <a:noFill/>
              <a:ln w="9525">
                <a:noFill/>
                <a:miter lim="800000"/>
                <a:headEnd/>
                <a:tailEnd/>
              </a:ln>
            </p:spPr>
          </p:pic>
          <p:pic>
            <p:nvPicPr>
              <p:cNvPr id="60" name="Picture 59" descr="荷物onパレット"/>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4923" y="817"/>
                <a:ext cx="331" cy="268"/>
              </a:xfrm>
              <a:prstGeom prst="rect">
                <a:avLst/>
              </a:prstGeom>
              <a:noFill/>
              <a:ln w="9525">
                <a:noFill/>
                <a:miter lim="800000"/>
                <a:headEnd/>
                <a:tailEnd/>
              </a:ln>
            </p:spPr>
          </p:pic>
        </p:grpSp>
        <p:pic>
          <p:nvPicPr>
            <p:cNvPr id="25" name="Picture 24"/>
            <p:cNvPicPr>
              <a:picLocks noChangeAspect="1" noChangeArrowheads="1"/>
            </p:cNvPicPr>
            <p:nvPr/>
          </p:nvPicPr>
          <p:blipFill>
            <a:blip r:embed="rId10" cstate="print">
              <a:lum bright="-100000" contrast="-100000"/>
            </a:blip>
            <a:srcRect/>
            <a:stretch>
              <a:fillRect/>
            </a:stretch>
          </p:blipFill>
          <p:spPr bwMode="auto">
            <a:xfrm flipH="1">
              <a:off x="7596474" y="5074939"/>
              <a:ext cx="276253" cy="45262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6" name="Picture 25" descr="F:\Shapes\Arrows\Curved\arrow 3 yellow arrow top.png"/>
            <p:cNvPicPr>
              <a:picLocks noChangeAspect="1" noChangeArrowheads="1"/>
            </p:cNvPicPr>
            <p:nvPr/>
          </p:nvPicPr>
          <p:blipFill>
            <a:blip r:embed="rId17" cstate="print"/>
            <a:srcRect/>
            <a:stretch>
              <a:fillRect/>
            </a:stretch>
          </p:blipFill>
          <p:spPr bwMode="auto">
            <a:xfrm rot="13508968" flipH="1">
              <a:off x="302622" y="3051150"/>
              <a:ext cx="1278325" cy="500748"/>
            </a:xfrm>
            <a:prstGeom prst="rect">
              <a:avLst/>
            </a:prstGeom>
            <a:noFill/>
          </p:spPr>
        </p:pic>
        <p:pic>
          <p:nvPicPr>
            <p:cNvPr id="27" name="Picture 26" descr="F:\Shapes\Arrows\Curved\arrow 3 yellow arrow top.png"/>
            <p:cNvPicPr>
              <a:picLocks noChangeAspect="1" noChangeArrowheads="1"/>
            </p:cNvPicPr>
            <p:nvPr/>
          </p:nvPicPr>
          <p:blipFill>
            <a:blip r:embed="rId18" cstate="print"/>
            <a:srcRect/>
            <a:stretch>
              <a:fillRect/>
            </a:stretch>
          </p:blipFill>
          <p:spPr bwMode="auto">
            <a:xfrm rot="14153158" flipH="1">
              <a:off x="-309113" y="3783782"/>
              <a:ext cx="2986730" cy="469392"/>
            </a:xfrm>
            <a:prstGeom prst="rect">
              <a:avLst/>
            </a:prstGeom>
            <a:noFill/>
          </p:spPr>
        </p:pic>
        <p:pic>
          <p:nvPicPr>
            <p:cNvPr id="28" name="Picture 27" descr="F:\Shapes\Arrows\Curved\arrow 3 yellow arrow top.png"/>
            <p:cNvPicPr>
              <a:picLocks noChangeAspect="1" noChangeArrowheads="1"/>
            </p:cNvPicPr>
            <p:nvPr/>
          </p:nvPicPr>
          <p:blipFill>
            <a:blip r:embed="rId18" cstate="print"/>
            <a:srcRect/>
            <a:stretch>
              <a:fillRect/>
            </a:stretch>
          </p:blipFill>
          <p:spPr bwMode="auto">
            <a:xfrm rot="11377600" flipH="1" flipV="1">
              <a:off x="1894607" y="2098704"/>
              <a:ext cx="2553148" cy="442709"/>
            </a:xfrm>
            <a:prstGeom prst="rect">
              <a:avLst/>
            </a:prstGeom>
            <a:noFill/>
          </p:spPr>
        </p:pic>
        <p:pic>
          <p:nvPicPr>
            <p:cNvPr id="29" name="Picture 28" descr="F:\Shapes\Arrows\Curved\arrow 3 yellow arrow top.png"/>
            <p:cNvPicPr>
              <a:picLocks noChangeAspect="1" noChangeArrowheads="1"/>
            </p:cNvPicPr>
            <p:nvPr/>
          </p:nvPicPr>
          <p:blipFill>
            <a:blip r:embed="rId18" cstate="print"/>
            <a:srcRect/>
            <a:stretch>
              <a:fillRect/>
            </a:stretch>
          </p:blipFill>
          <p:spPr bwMode="auto">
            <a:xfrm rot="10800000" flipH="1" flipV="1">
              <a:off x="562592" y="1735430"/>
              <a:ext cx="6714054" cy="373487"/>
            </a:xfrm>
            <a:prstGeom prst="rect">
              <a:avLst/>
            </a:prstGeom>
            <a:noFill/>
          </p:spPr>
        </p:pic>
        <p:pic>
          <p:nvPicPr>
            <p:cNvPr id="30" name="Picture 29"/>
            <p:cNvPicPr>
              <a:picLocks noChangeAspect="1" noChangeArrowheads="1"/>
            </p:cNvPicPr>
            <p:nvPr/>
          </p:nvPicPr>
          <p:blipFill>
            <a:blip r:embed="rId9" cstate="print">
              <a:lum bright="-49000"/>
            </a:blip>
            <a:srcRect/>
            <a:stretch>
              <a:fillRect/>
            </a:stretch>
          </p:blipFill>
          <p:spPr bwMode="auto">
            <a:xfrm>
              <a:off x="5265397" y="2876018"/>
              <a:ext cx="536162" cy="309898"/>
            </a:xfrm>
            <a:prstGeom prst="rect">
              <a:avLst/>
            </a:prstGeom>
            <a:noFill/>
            <a:ln w="9525">
              <a:noFill/>
              <a:miter lim="800000"/>
              <a:headEnd/>
              <a:tailEnd/>
            </a:ln>
          </p:spPr>
        </p:pic>
        <p:pic>
          <p:nvPicPr>
            <p:cNvPr id="31" name="Picture 30"/>
            <p:cNvPicPr>
              <a:picLocks noChangeAspect="1" noChangeArrowheads="1"/>
            </p:cNvPicPr>
            <p:nvPr/>
          </p:nvPicPr>
          <p:blipFill>
            <a:blip r:embed="rId9" cstate="print">
              <a:lum bright="-49000"/>
            </a:blip>
            <a:srcRect/>
            <a:stretch>
              <a:fillRect/>
            </a:stretch>
          </p:blipFill>
          <p:spPr bwMode="auto">
            <a:xfrm>
              <a:off x="5342671" y="2695712"/>
              <a:ext cx="536162" cy="309898"/>
            </a:xfrm>
            <a:prstGeom prst="rect">
              <a:avLst/>
            </a:prstGeom>
            <a:noFill/>
            <a:ln w="9525">
              <a:noFill/>
              <a:miter lim="800000"/>
              <a:headEnd/>
              <a:tailEnd/>
            </a:ln>
          </p:spPr>
        </p:pic>
        <p:pic>
          <p:nvPicPr>
            <p:cNvPr id="32" name="Picture 31" descr="F:\Shapes\Arrows\Curved\Salmon arrow with edges .png"/>
            <p:cNvPicPr>
              <a:picLocks noChangeAspect="1" noChangeArrowheads="1"/>
            </p:cNvPicPr>
            <p:nvPr/>
          </p:nvPicPr>
          <p:blipFill>
            <a:blip r:embed="rId19" cstate="print"/>
            <a:srcRect/>
            <a:stretch>
              <a:fillRect/>
            </a:stretch>
          </p:blipFill>
          <p:spPr bwMode="auto">
            <a:xfrm rot="20747700">
              <a:off x="5613226" y="2976615"/>
              <a:ext cx="1248646" cy="164189"/>
            </a:xfrm>
            <a:prstGeom prst="rect">
              <a:avLst/>
            </a:prstGeom>
            <a:noFill/>
          </p:spPr>
        </p:pic>
        <p:pic>
          <p:nvPicPr>
            <p:cNvPr id="33" name="Picture 32" descr="F:\Shapes\Arrows\Curved\Salmon arrow with edges .png"/>
            <p:cNvPicPr>
              <a:picLocks noChangeAspect="1" noChangeArrowheads="1"/>
            </p:cNvPicPr>
            <p:nvPr/>
          </p:nvPicPr>
          <p:blipFill>
            <a:blip r:embed="rId19" cstate="print"/>
            <a:srcRect/>
            <a:stretch>
              <a:fillRect/>
            </a:stretch>
          </p:blipFill>
          <p:spPr bwMode="auto">
            <a:xfrm rot="9895989">
              <a:off x="5817140" y="2819921"/>
              <a:ext cx="1248646" cy="164189"/>
            </a:xfrm>
            <a:prstGeom prst="rect">
              <a:avLst/>
            </a:prstGeom>
            <a:noFill/>
          </p:spPr>
        </p:pic>
        <p:cxnSp>
          <p:nvCxnSpPr>
            <p:cNvPr id="34" name="Straight Connector 33"/>
            <p:cNvCxnSpPr/>
            <p:nvPr/>
          </p:nvCxnSpPr>
          <p:spPr>
            <a:xfrm rot="16200000" flipH="1">
              <a:off x="615050" y="2054181"/>
              <a:ext cx="154546" cy="6438"/>
            </a:xfrm>
            <a:prstGeom prst="line">
              <a:avLst/>
            </a:prstGeom>
            <a:ln/>
          </p:spPr>
          <p:style>
            <a:lnRef idx="2">
              <a:schemeClr val="accent2"/>
            </a:lnRef>
            <a:fillRef idx="0">
              <a:schemeClr val="accent2"/>
            </a:fillRef>
            <a:effectRef idx="1">
              <a:schemeClr val="accent2"/>
            </a:effectRef>
            <a:fontRef idx="minor">
              <a:schemeClr val="tx1"/>
            </a:fontRef>
          </p:style>
        </p:cxnSp>
        <p:sp>
          <p:nvSpPr>
            <p:cNvPr id="35" name="Round Single Corner Rectangle 34"/>
            <p:cNvSpPr/>
            <p:nvPr/>
          </p:nvSpPr>
          <p:spPr bwMode="auto">
            <a:xfrm>
              <a:off x="1249333" y="2971802"/>
              <a:ext cx="1107585" cy="206063"/>
            </a:xfrm>
            <a:prstGeom prst="round1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932290"/>
              <a:r>
                <a:rPr lang="pt-PT" sz="1020" b="1" dirty="0">
                  <a:solidFill>
                    <a:srgbClr val="000000"/>
                  </a:solidFill>
                  <a:latin typeface="Segoe UI" pitchFamily="34" charset="0"/>
                  <a:ea typeface="Segoe UI" pitchFamily="34" charset="0"/>
                  <a:cs typeface="Segoe UI" pitchFamily="34" charset="0"/>
                </a:rPr>
                <a:t>Escritórios</a:t>
              </a:r>
              <a:endParaRPr lang="en-US" sz="1020" b="1" dirty="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cxnSp>
          <p:nvCxnSpPr>
            <p:cNvPr id="36" name="Straight Connector 35"/>
            <p:cNvCxnSpPr>
              <a:stCxn id="35" idx="2"/>
            </p:cNvCxnSpPr>
            <p:nvPr/>
          </p:nvCxnSpPr>
          <p:spPr>
            <a:xfrm rot="5400000">
              <a:off x="1719414" y="3261575"/>
              <a:ext cx="167425" cy="0"/>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37" name="Straight Connector 36"/>
            <p:cNvCxnSpPr/>
            <p:nvPr/>
          </p:nvCxnSpPr>
          <p:spPr>
            <a:xfrm rot="16200000" flipH="1">
              <a:off x="2660663" y="4679349"/>
              <a:ext cx="154546" cy="6438"/>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38" name="Straight Connector 37"/>
            <p:cNvCxnSpPr/>
            <p:nvPr/>
          </p:nvCxnSpPr>
          <p:spPr>
            <a:xfrm rot="16200000" flipH="1">
              <a:off x="4437965" y="2567193"/>
              <a:ext cx="154546" cy="6438"/>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39" name="Straight Connector 38"/>
            <p:cNvCxnSpPr/>
            <p:nvPr/>
          </p:nvCxnSpPr>
          <p:spPr>
            <a:xfrm rot="16200000" flipH="1">
              <a:off x="1687036" y="2353041"/>
              <a:ext cx="154546" cy="6438"/>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40" name="Straight Connector 39"/>
            <p:cNvCxnSpPr/>
            <p:nvPr/>
          </p:nvCxnSpPr>
          <p:spPr>
            <a:xfrm rot="16200000" flipH="1">
              <a:off x="7694204" y="2307465"/>
              <a:ext cx="154546" cy="6438"/>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41" name="Straight Connector 40"/>
            <p:cNvCxnSpPr/>
            <p:nvPr/>
          </p:nvCxnSpPr>
          <p:spPr>
            <a:xfrm rot="16200000" flipH="1">
              <a:off x="8078426" y="4893996"/>
              <a:ext cx="154546" cy="6438"/>
            </a:xfrm>
            <a:prstGeom prst="line">
              <a:avLst/>
            </a:prstGeom>
            <a:ln/>
          </p:spPr>
          <p:style>
            <a:lnRef idx="2">
              <a:schemeClr val="accent2"/>
            </a:lnRef>
            <a:fillRef idx="0">
              <a:schemeClr val="accent2"/>
            </a:fillRef>
            <a:effectRef idx="1">
              <a:schemeClr val="accent2"/>
            </a:effectRef>
            <a:fontRef idx="minor">
              <a:schemeClr val="tx1"/>
            </a:fontRef>
          </p:style>
        </p:cxnSp>
        <p:sp>
          <p:nvSpPr>
            <p:cNvPr id="42" name="Round Single Corner Rectangle 41"/>
            <p:cNvSpPr/>
            <p:nvPr/>
          </p:nvSpPr>
          <p:spPr bwMode="auto">
            <a:xfrm>
              <a:off x="2231348" y="4463607"/>
              <a:ext cx="897980" cy="156691"/>
            </a:xfrm>
            <a:prstGeom prst="round1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932290"/>
              <a:r>
                <a:rPr lang="pt-PT" sz="1020" b="1" dirty="0">
                  <a:solidFill>
                    <a:srgbClr val="000000"/>
                  </a:solidFill>
                  <a:latin typeface="Segoe UI" pitchFamily="34" charset="0"/>
                  <a:ea typeface="Segoe UI" pitchFamily="34" charset="0"/>
                  <a:cs typeface="Segoe UI" pitchFamily="34" charset="0"/>
                </a:rPr>
                <a:t>Fornecedor</a:t>
              </a:r>
              <a:endParaRPr lang="en-US" sz="1020" b="1" dirty="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sp>
          <p:nvSpPr>
            <p:cNvPr id="43" name="Round Single Corner Rectangle 42"/>
            <p:cNvSpPr/>
            <p:nvPr/>
          </p:nvSpPr>
          <p:spPr bwMode="auto">
            <a:xfrm>
              <a:off x="7717748" y="4667523"/>
              <a:ext cx="925520" cy="146745"/>
            </a:xfrm>
            <a:prstGeom prst="round1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932290"/>
              <a:r>
                <a:rPr lang="pt-PT" sz="1020" b="1" dirty="0">
                  <a:solidFill>
                    <a:srgbClr val="000000"/>
                  </a:solidFill>
                  <a:latin typeface="Segoe UI" pitchFamily="34" charset="0"/>
                  <a:ea typeface="Segoe UI" pitchFamily="34" charset="0"/>
                  <a:cs typeface="Segoe UI" pitchFamily="34" charset="0"/>
                </a:rPr>
                <a:t>Fornecedor</a:t>
              </a:r>
              <a:endParaRPr lang="en-US" sz="1020" b="1" dirty="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sp>
          <p:nvSpPr>
            <p:cNvPr id="44" name="Round Single Corner Rectangle 43"/>
            <p:cNvSpPr/>
            <p:nvPr/>
          </p:nvSpPr>
          <p:spPr bwMode="auto">
            <a:xfrm>
              <a:off x="1308538" y="2087774"/>
              <a:ext cx="1041044" cy="167425"/>
            </a:xfrm>
            <a:prstGeom prst="round1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932290"/>
              <a:r>
                <a:rPr lang="pt-PT" sz="1020" b="1" dirty="0">
                  <a:solidFill>
                    <a:srgbClr val="000000"/>
                  </a:solidFill>
                  <a:latin typeface="Segoe UI" pitchFamily="34" charset="0"/>
                  <a:ea typeface="Segoe UI" pitchFamily="34" charset="0"/>
                  <a:cs typeface="Segoe UI" pitchFamily="34" charset="0"/>
                </a:rPr>
                <a:t>Fabricante</a:t>
              </a:r>
              <a:endParaRPr lang="en-US" sz="1020" b="1" dirty="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sp>
          <p:nvSpPr>
            <p:cNvPr id="45" name="Round Single Corner Rectangle 44"/>
            <p:cNvSpPr/>
            <p:nvPr/>
          </p:nvSpPr>
          <p:spPr bwMode="auto">
            <a:xfrm>
              <a:off x="4067662" y="2351468"/>
              <a:ext cx="1025072" cy="149169"/>
            </a:xfrm>
            <a:prstGeom prst="round1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r" defTabSz="932290"/>
              <a:r>
                <a:rPr lang="pt-PT" sz="1020" b="1" dirty="0">
                  <a:solidFill>
                    <a:srgbClr val="000000"/>
                  </a:solidFill>
                  <a:latin typeface="Segoe UI" pitchFamily="34" charset="0"/>
                  <a:ea typeface="Segoe UI" pitchFamily="34" charset="0"/>
                  <a:cs typeface="Segoe UI" pitchFamily="34" charset="0"/>
                </a:rPr>
                <a:t>Distribuidor</a:t>
              </a:r>
              <a:endParaRPr lang="en-US" sz="1020" b="1" dirty="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sp>
          <p:nvSpPr>
            <p:cNvPr id="46" name="Round Single Corner Rectangle 45"/>
            <p:cNvSpPr/>
            <p:nvPr/>
          </p:nvSpPr>
          <p:spPr bwMode="auto">
            <a:xfrm>
              <a:off x="7336748" y="2104626"/>
              <a:ext cx="954312" cy="150573"/>
            </a:xfrm>
            <a:prstGeom prst="round1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932290"/>
              <a:r>
                <a:rPr lang="pt-PT" sz="1020" b="1" dirty="0">
                  <a:solidFill>
                    <a:srgbClr val="000000"/>
                  </a:solidFill>
                  <a:latin typeface="Segoe UI" pitchFamily="34" charset="0"/>
                  <a:ea typeface="Segoe UI" pitchFamily="34" charset="0"/>
                  <a:cs typeface="Segoe UI" pitchFamily="34" charset="0"/>
                </a:rPr>
                <a:t>Revendedor</a:t>
              </a:r>
              <a:endParaRPr lang="en-US" sz="1020" b="1" dirty="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sp>
          <p:nvSpPr>
            <p:cNvPr id="47" name="TextBox 139"/>
            <p:cNvSpPr txBox="1"/>
            <p:nvPr/>
          </p:nvSpPr>
          <p:spPr>
            <a:xfrm rot="20742809">
              <a:off x="5979175" y="2802078"/>
              <a:ext cx="914811" cy="280896"/>
            </a:xfrm>
            <a:prstGeom prst="rect">
              <a:avLst/>
            </a:prstGeom>
            <a:noFill/>
          </p:spPr>
          <p:txBody>
            <a:bodyPr wrap="square" rtlCol="0">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indent="-404773">
                <a:lnSpc>
                  <a:spcPct val="90000"/>
                </a:lnSpc>
                <a:spcBef>
                  <a:spcPct val="20000"/>
                </a:spcBef>
                <a:buClr>
                  <a:srgbClr val="777777"/>
                </a:buClr>
              </a:pPr>
              <a:r>
                <a:rPr lang="pt-PT" sz="1224" b="1" dirty="0">
                  <a:solidFill>
                    <a:srgbClr val="000000"/>
                  </a:solidFill>
                  <a:latin typeface="Segoe UI" pitchFamily="34" charset="0"/>
                  <a:ea typeface="Segoe UI" pitchFamily="34" charset="0"/>
                  <a:cs typeface="Segoe UI" pitchFamily="34" charset="0"/>
                </a:rPr>
                <a:t>Logística</a:t>
              </a:r>
              <a:endParaRPr lang="en-US" sz="1224" b="1" dirty="0">
                <a:solidFill>
                  <a:srgbClr val="FFFFFF"/>
                </a:solidFill>
                <a:latin typeface="Segoe UI" pitchFamily="34" charset="0"/>
                <a:ea typeface="Segoe UI" pitchFamily="34" charset="0"/>
                <a:cs typeface="Segoe UI" pitchFamily="34" charset="0"/>
              </a:endParaRPr>
            </a:p>
          </p:txBody>
        </p:sp>
        <p:pic>
          <p:nvPicPr>
            <p:cNvPr id="48" name="Picture 47" descr="F:\Shapes\Arrows\Curved\arrow 3 yellow arrow top.png"/>
            <p:cNvPicPr>
              <a:picLocks noChangeAspect="1" noChangeArrowheads="1"/>
            </p:cNvPicPr>
            <p:nvPr/>
          </p:nvPicPr>
          <p:blipFill>
            <a:blip r:embed="rId20" cstate="print"/>
            <a:srcRect/>
            <a:stretch>
              <a:fillRect/>
            </a:stretch>
          </p:blipFill>
          <p:spPr bwMode="auto">
            <a:xfrm rot="5147623" flipH="1">
              <a:off x="2069962" y="3840997"/>
              <a:ext cx="1996962" cy="398666"/>
            </a:xfrm>
            <a:prstGeom prst="rect">
              <a:avLst/>
            </a:prstGeom>
            <a:noFill/>
          </p:spPr>
        </p:pic>
        <p:pic>
          <p:nvPicPr>
            <p:cNvPr id="49" name="Picture 48" descr="F:\Shapes\Arrows\Curved\arrow 3 yellow arrow top.png"/>
            <p:cNvPicPr>
              <a:picLocks noChangeAspect="1" noChangeArrowheads="1"/>
            </p:cNvPicPr>
            <p:nvPr/>
          </p:nvPicPr>
          <p:blipFill>
            <a:blip r:embed="rId21" cstate="print"/>
            <a:srcRect/>
            <a:stretch>
              <a:fillRect/>
            </a:stretch>
          </p:blipFill>
          <p:spPr bwMode="auto">
            <a:xfrm rot="7781183" flipH="1">
              <a:off x="1872212" y="3007258"/>
              <a:ext cx="835199" cy="458479"/>
            </a:xfrm>
            <a:prstGeom prst="rect">
              <a:avLst/>
            </a:prstGeom>
            <a:noFill/>
          </p:spPr>
        </p:pic>
        <p:pic>
          <p:nvPicPr>
            <p:cNvPr id="50" name="Picture 49" descr="F:\Shapes\Arrows\Curved\arrow 3 yellow arrow top.png"/>
            <p:cNvPicPr>
              <a:picLocks noChangeAspect="1" noChangeArrowheads="1"/>
            </p:cNvPicPr>
            <p:nvPr/>
          </p:nvPicPr>
          <p:blipFill>
            <a:blip r:embed="rId18" cstate="print"/>
            <a:srcRect/>
            <a:stretch>
              <a:fillRect/>
            </a:stretch>
          </p:blipFill>
          <p:spPr bwMode="auto">
            <a:xfrm rot="1342195" flipH="1" flipV="1">
              <a:off x="2759577" y="3969190"/>
              <a:ext cx="5299501" cy="458713"/>
            </a:xfrm>
            <a:prstGeom prst="rect">
              <a:avLst/>
            </a:prstGeom>
            <a:noFill/>
          </p:spPr>
        </p:pic>
        <p:pic>
          <p:nvPicPr>
            <p:cNvPr id="51" name="Picture 50" descr="F:\Shapes\Arrows\Curved\arrow 3 yellow arrow top.png"/>
            <p:cNvPicPr>
              <a:picLocks noChangeAspect="1" noChangeArrowheads="1"/>
            </p:cNvPicPr>
            <p:nvPr/>
          </p:nvPicPr>
          <p:blipFill>
            <a:blip r:embed="rId22" cstate="print"/>
            <a:srcRect/>
            <a:stretch>
              <a:fillRect/>
            </a:stretch>
          </p:blipFill>
          <p:spPr bwMode="auto">
            <a:xfrm rot="14153158" flipH="1">
              <a:off x="1233567" y="4132593"/>
              <a:ext cx="1182874" cy="484186"/>
            </a:xfrm>
            <a:prstGeom prst="rect">
              <a:avLst/>
            </a:prstGeom>
            <a:noFill/>
          </p:spPr>
        </p:pic>
        <p:pic>
          <p:nvPicPr>
            <p:cNvPr id="52" name="Picture 51" descr="F:\Shapes\Arrows\Curved\arrow 3 yellow arrow top.png"/>
            <p:cNvPicPr>
              <a:picLocks noChangeAspect="1" noChangeArrowheads="1"/>
            </p:cNvPicPr>
            <p:nvPr/>
          </p:nvPicPr>
          <p:blipFill>
            <a:blip r:embed="rId23" cstate="print"/>
            <a:srcRect/>
            <a:stretch>
              <a:fillRect/>
            </a:stretch>
          </p:blipFill>
          <p:spPr bwMode="auto">
            <a:xfrm rot="787069">
              <a:off x="923380" y="2318687"/>
              <a:ext cx="1148294" cy="252341"/>
            </a:xfrm>
            <a:prstGeom prst="rect">
              <a:avLst/>
            </a:prstGeom>
            <a:noFill/>
          </p:spPr>
        </p:pic>
        <p:pic>
          <p:nvPicPr>
            <p:cNvPr id="53" name="Picture 52" descr="F:\Shapes\Arrows\Curved\Salmon arrow with edges .png"/>
            <p:cNvPicPr>
              <a:picLocks noChangeAspect="1" noChangeArrowheads="1"/>
            </p:cNvPicPr>
            <p:nvPr/>
          </p:nvPicPr>
          <p:blipFill>
            <a:blip r:embed="rId19" cstate="print"/>
            <a:srcRect/>
            <a:stretch>
              <a:fillRect/>
            </a:stretch>
          </p:blipFill>
          <p:spPr bwMode="auto">
            <a:xfrm rot="11871508">
              <a:off x="2994276" y="2904081"/>
              <a:ext cx="1248646" cy="164189"/>
            </a:xfrm>
            <a:prstGeom prst="rect">
              <a:avLst/>
            </a:prstGeom>
            <a:noFill/>
          </p:spPr>
        </p:pic>
        <p:pic>
          <p:nvPicPr>
            <p:cNvPr id="54" name="Picture 53" descr="F:\Shapes\Arrows\Curved\Salmon arrow with edges .png"/>
            <p:cNvPicPr>
              <a:picLocks noChangeAspect="1" noChangeArrowheads="1"/>
            </p:cNvPicPr>
            <p:nvPr/>
          </p:nvPicPr>
          <p:blipFill>
            <a:blip r:embed="rId19" cstate="print"/>
            <a:srcRect/>
            <a:stretch>
              <a:fillRect/>
            </a:stretch>
          </p:blipFill>
          <p:spPr bwMode="auto">
            <a:xfrm rot="895844">
              <a:off x="2967836" y="3006186"/>
              <a:ext cx="1248646" cy="164189"/>
            </a:xfrm>
            <a:prstGeom prst="rect">
              <a:avLst/>
            </a:prstGeom>
            <a:noFill/>
          </p:spPr>
        </p:pic>
        <p:sp>
          <p:nvSpPr>
            <p:cNvPr id="55" name="TextBox 79"/>
            <p:cNvSpPr txBox="1"/>
            <p:nvPr/>
          </p:nvSpPr>
          <p:spPr>
            <a:xfrm rot="1118328">
              <a:off x="3183605" y="2899885"/>
              <a:ext cx="914811" cy="280896"/>
            </a:xfrm>
            <a:prstGeom prst="rect">
              <a:avLst/>
            </a:prstGeom>
            <a:noFill/>
          </p:spPr>
          <p:txBody>
            <a:bodyPr wrap="square" rtlCol="0">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indent="-404773">
                <a:lnSpc>
                  <a:spcPct val="90000"/>
                </a:lnSpc>
                <a:spcBef>
                  <a:spcPct val="20000"/>
                </a:spcBef>
                <a:buClr>
                  <a:srgbClr val="777777"/>
                </a:buClr>
              </a:pPr>
              <a:r>
                <a:rPr lang="pt-PT" sz="1224" b="1" dirty="0">
                  <a:solidFill>
                    <a:srgbClr val="000000"/>
                  </a:solidFill>
                  <a:latin typeface="Segoe UI" pitchFamily="34" charset="0"/>
                  <a:ea typeface="Segoe UI" pitchFamily="34" charset="0"/>
                  <a:cs typeface="Segoe UI" pitchFamily="34" charset="0"/>
                </a:rPr>
                <a:t>Logística</a:t>
              </a:r>
              <a:endParaRPr lang="en-US" sz="1224" b="1" dirty="0">
                <a:solidFill>
                  <a:srgbClr val="FFFFFF"/>
                </a:solidFill>
                <a:latin typeface="Segoe UI" pitchFamily="34" charset="0"/>
                <a:ea typeface="Segoe UI" pitchFamily="34" charset="0"/>
                <a:cs typeface="Segoe UI" pitchFamily="34" charset="0"/>
              </a:endParaRPr>
            </a:p>
          </p:txBody>
        </p:sp>
        <p:sp>
          <p:nvSpPr>
            <p:cNvPr id="56" name="Round Single Corner Rectangle 55"/>
            <p:cNvSpPr/>
            <p:nvPr/>
          </p:nvSpPr>
          <p:spPr bwMode="auto">
            <a:xfrm>
              <a:off x="179062" y="1774064"/>
              <a:ext cx="1107585" cy="206063"/>
            </a:xfrm>
            <a:prstGeom prst="round1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932290"/>
              <a:r>
                <a:rPr lang="pt-PT" sz="1020" b="1" dirty="0">
                  <a:solidFill>
                    <a:srgbClr val="000000"/>
                  </a:solidFill>
                  <a:latin typeface="Segoe UI" pitchFamily="34" charset="0"/>
                  <a:ea typeface="Segoe UI" pitchFamily="34" charset="0"/>
                  <a:cs typeface="Segoe UI" pitchFamily="34" charset="0"/>
                </a:rPr>
                <a:t>Empresa</a:t>
              </a:r>
              <a:endParaRPr lang="en-US" sz="1020" b="1" dirty="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grpSp>
      <p:sp>
        <p:nvSpPr>
          <p:cNvPr id="66" name="Round Single Corner Rectangle 65"/>
          <p:cNvSpPr/>
          <p:nvPr/>
        </p:nvSpPr>
        <p:spPr bwMode="auto">
          <a:xfrm>
            <a:off x="3185459" y="2357106"/>
            <a:ext cx="1024423" cy="159190"/>
          </a:xfrm>
          <a:prstGeom prst="round1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932290"/>
            <a:r>
              <a:rPr lang="pt-PT" sz="1020" b="1" dirty="0">
                <a:solidFill>
                  <a:srgbClr val="000000"/>
                </a:solidFill>
                <a:latin typeface="Segoe UI" pitchFamily="34" charset="0"/>
                <a:ea typeface="Segoe UI" pitchFamily="34" charset="0"/>
                <a:cs typeface="Segoe UI" pitchFamily="34" charset="0"/>
              </a:rPr>
              <a:t>Fabricante</a:t>
            </a:r>
            <a:endParaRPr lang="en-US" sz="1020" b="1" dirty="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1783242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BizTalk Server?</a:t>
            </a:r>
            <a:endParaRPr lang="pt-PT" dirty="0"/>
          </a:p>
        </p:txBody>
      </p:sp>
      <p:grpSp>
        <p:nvGrpSpPr>
          <p:cNvPr id="66" name="Group 65"/>
          <p:cNvGrpSpPr/>
          <p:nvPr/>
        </p:nvGrpSpPr>
        <p:grpSpPr>
          <a:xfrm>
            <a:off x="1729064" y="1476621"/>
            <a:ext cx="8978347" cy="4740734"/>
            <a:chOff x="1" y="949534"/>
            <a:chExt cx="9906000" cy="5230550"/>
          </a:xfrm>
        </p:grpSpPr>
        <p:pic>
          <p:nvPicPr>
            <p:cNvPr id="67" name="Picture 3" descr="C:\Users\spereira\Desktop\Untitled9.png"/>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34010" t="16298" r="20809" b="44334"/>
            <a:stretch/>
          </p:blipFill>
          <p:spPr bwMode="auto">
            <a:xfrm>
              <a:off x="1" y="949534"/>
              <a:ext cx="9906000" cy="5230550"/>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Group 67"/>
            <p:cNvGrpSpPr>
              <a:grpSpLocks/>
            </p:cNvGrpSpPr>
            <p:nvPr/>
          </p:nvGrpSpPr>
          <p:grpSpPr bwMode="auto">
            <a:xfrm>
              <a:off x="8448142" y="1794778"/>
              <a:ext cx="765379" cy="1005578"/>
              <a:chOff x="4916" y="631"/>
              <a:chExt cx="556" cy="973"/>
            </a:xfrm>
          </p:grpSpPr>
          <p:pic>
            <p:nvPicPr>
              <p:cNvPr id="92" name="Picture 91" descr="ラック"/>
              <p:cNvPicPr>
                <a:picLocks noChangeAspect="1" noChangeArrowheads="1"/>
              </p:cNvPicPr>
              <p:nvPr/>
            </p:nvPicPr>
            <p:blipFill>
              <a:blip r:embed="rId5" cstate="print">
                <a:clrChange>
                  <a:clrFrom>
                    <a:srgbClr val="FFFFFF"/>
                  </a:clrFrom>
                  <a:clrTo>
                    <a:srgbClr val="FFFFFF">
                      <a:alpha val="0"/>
                    </a:srgbClr>
                  </a:clrTo>
                </a:clrChange>
                <a:duotone>
                  <a:prstClr val="black"/>
                  <a:schemeClr val="accent3">
                    <a:tint val="45000"/>
                    <a:satMod val="400000"/>
                  </a:schemeClr>
                </a:duotone>
              </a:blip>
              <a:srcRect/>
              <a:stretch>
                <a:fillRect/>
              </a:stretch>
            </p:blipFill>
            <p:spPr bwMode="auto">
              <a:xfrm>
                <a:off x="4916" y="806"/>
                <a:ext cx="556" cy="798"/>
              </a:xfrm>
              <a:prstGeom prst="rect">
                <a:avLst/>
              </a:prstGeom>
              <a:noFill/>
              <a:ln w="9525">
                <a:noFill/>
                <a:miter lim="800000"/>
                <a:headEnd/>
                <a:tailEnd/>
              </a:ln>
            </p:spPr>
          </p:pic>
          <p:pic>
            <p:nvPicPr>
              <p:cNvPr id="93" name="Picture 92" descr="荷物onパレット"/>
              <p:cNvPicPr>
                <a:picLocks noChangeAspect="1" noChangeArrowheads="1"/>
              </p:cNvPicPr>
              <p:nvPr/>
            </p:nvPicPr>
            <p:blipFill>
              <a:blip r:embed="rId6" cstate="print">
                <a:clrChange>
                  <a:clrFrom>
                    <a:srgbClr val="FFFFFF"/>
                  </a:clrFrom>
                  <a:clrTo>
                    <a:srgbClr val="FFFFFF">
                      <a:alpha val="0"/>
                    </a:srgbClr>
                  </a:clrTo>
                </a:clrChange>
                <a:duotone>
                  <a:prstClr val="black"/>
                  <a:schemeClr val="accent3">
                    <a:tint val="45000"/>
                    <a:satMod val="400000"/>
                  </a:schemeClr>
                </a:duotone>
              </a:blip>
              <a:srcRect/>
              <a:stretch>
                <a:fillRect/>
              </a:stretch>
            </p:blipFill>
            <p:spPr bwMode="auto">
              <a:xfrm>
                <a:off x="5124" y="631"/>
                <a:ext cx="331" cy="268"/>
              </a:xfrm>
              <a:prstGeom prst="rect">
                <a:avLst/>
              </a:prstGeom>
              <a:noFill/>
              <a:ln w="9525">
                <a:noFill/>
                <a:miter lim="800000"/>
                <a:headEnd/>
                <a:tailEnd/>
              </a:ln>
            </p:spPr>
          </p:pic>
          <p:pic>
            <p:nvPicPr>
              <p:cNvPr id="94" name="Picture 93" descr="荷物onパレット"/>
              <p:cNvPicPr>
                <a:picLocks noChangeAspect="1" noChangeArrowheads="1"/>
              </p:cNvPicPr>
              <p:nvPr/>
            </p:nvPicPr>
            <p:blipFill>
              <a:blip r:embed="rId6" cstate="print">
                <a:clrChange>
                  <a:clrFrom>
                    <a:srgbClr val="FFFFFF"/>
                  </a:clrFrom>
                  <a:clrTo>
                    <a:srgbClr val="FFFFFF">
                      <a:alpha val="0"/>
                    </a:srgbClr>
                  </a:clrTo>
                </a:clrChange>
                <a:duotone>
                  <a:prstClr val="black"/>
                  <a:schemeClr val="accent3">
                    <a:tint val="45000"/>
                    <a:satMod val="400000"/>
                  </a:schemeClr>
                </a:duotone>
              </a:blip>
              <a:srcRect/>
              <a:stretch>
                <a:fillRect/>
              </a:stretch>
            </p:blipFill>
            <p:spPr bwMode="auto">
              <a:xfrm>
                <a:off x="5022" y="727"/>
                <a:ext cx="331" cy="268"/>
              </a:xfrm>
              <a:prstGeom prst="rect">
                <a:avLst/>
              </a:prstGeom>
              <a:noFill/>
              <a:ln w="9525">
                <a:noFill/>
                <a:miter lim="800000"/>
                <a:headEnd/>
                <a:tailEnd/>
              </a:ln>
            </p:spPr>
          </p:pic>
          <p:pic>
            <p:nvPicPr>
              <p:cNvPr id="95" name="Picture 94" descr="荷物onパレット"/>
              <p:cNvPicPr>
                <a:picLocks noChangeAspect="1" noChangeArrowheads="1"/>
              </p:cNvPicPr>
              <p:nvPr/>
            </p:nvPicPr>
            <p:blipFill>
              <a:blip r:embed="rId6" cstate="print">
                <a:clrChange>
                  <a:clrFrom>
                    <a:srgbClr val="FFFFFF"/>
                  </a:clrFrom>
                  <a:clrTo>
                    <a:srgbClr val="FFFFFF">
                      <a:alpha val="0"/>
                    </a:srgbClr>
                  </a:clrTo>
                </a:clrChange>
                <a:duotone>
                  <a:prstClr val="black"/>
                  <a:schemeClr val="accent3">
                    <a:tint val="45000"/>
                    <a:satMod val="400000"/>
                  </a:schemeClr>
                </a:duotone>
              </a:blip>
              <a:srcRect/>
              <a:stretch>
                <a:fillRect/>
              </a:stretch>
            </p:blipFill>
            <p:spPr bwMode="auto">
              <a:xfrm>
                <a:off x="4923" y="817"/>
                <a:ext cx="331" cy="268"/>
              </a:xfrm>
              <a:prstGeom prst="rect">
                <a:avLst/>
              </a:prstGeom>
              <a:noFill/>
              <a:ln w="9525">
                <a:noFill/>
                <a:miter lim="800000"/>
                <a:headEnd/>
                <a:tailEnd/>
              </a:ln>
            </p:spPr>
          </p:pic>
        </p:grpSp>
        <p:grpSp>
          <p:nvGrpSpPr>
            <p:cNvPr id="69" name="Group 68"/>
            <p:cNvGrpSpPr>
              <a:grpSpLocks/>
            </p:cNvGrpSpPr>
            <p:nvPr/>
          </p:nvGrpSpPr>
          <p:grpSpPr bwMode="auto">
            <a:xfrm>
              <a:off x="542957" y="2202410"/>
              <a:ext cx="728757" cy="886194"/>
              <a:chOff x="4916" y="631"/>
              <a:chExt cx="556" cy="973"/>
            </a:xfrm>
          </p:grpSpPr>
          <p:pic>
            <p:nvPicPr>
              <p:cNvPr id="88" name="Picture 87" descr="ラック"/>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916" y="806"/>
                <a:ext cx="556" cy="798"/>
              </a:xfrm>
              <a:prstGeom prst="rect">
                <a:avLst/>
              </a:prstGeom>
              <a:noFill/>
              <a:ln w="9525">
                <a:noFill/>
                <a:miter lim="800000"/>
                <a:headEnd/>
                <a:tailEnd/>
              </a:ln>
            </p:spPr>
          </p:pic>
          <p:pic>
            <p:nvPicPr>
              <p:cNvPr id="89" name="Picture 88" descr="荷物onパレット"/>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124" y="631"/>
                <a:ext cx="331" cy="268"/>
              </a:xfrm>
              <a:prstGeom prst="rect">
                <a:avLst/>
              </a:prstGeom>
              <a:noFill/>
              <a:ln w="9525">
                <a:noFill/>
                <a:miter lim="800000"/>
                <a:headEnd/>
                <a:tailEnd/>
              </a:ln>
            </p:spPr>
          </p:pic>
          <p:pic>
            <p:nvPicPr>
              <p:cNvPr id="90" name="Picture 89" descr="荷物onパレット"/>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022" y="727"/>
                <a:ext cx="331" cy="268"/>
              </a:xfrm>
              <a:prstGeom prst="rect">
                <a:avLst/>
              </a:prstGeom>
              <a:noFill/>
              <a:ln w="9525">
                <a:noFill/>
                <a:miter lim="800000"/>
                <a:headEnd/>
                <a:tailEnd/>
              </a:ln>
            </p:spPr>
          </p:pic>
          <p:pic>
            <p:nvPicPr>
              <p:cNvPr id="91" name="Picture 90" descr="荷物onパレット"/>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923" y="817"/>
                <a:ext cx="331" cy="268"/>
              </a:xfrm>
              <a:prstGeom prst="rect">
                <a:avLst/>
              </a:prstGeom>
              <a:noFill/>
              <a:ln w="9525">
                <a:noFill/>
                <a:miter lim="800000"/>
                <a:headEnd/>
                <a:tailEnd/>
              </a:ln>
            </p:spPr>
          </p:pic>
        </p:grpSp>
        <p:pic>
          <p:nvPicPr>
            <p:cNvPr id="70" name="Picture 69" descr="F:\Shapes\Arrows\Curved\Salmon arrow with edges .png"/>
            <p:cNvPicPr>
              <a:picLocks noChangeAspect="1" noChangeArrowheads="1"/>
            </p:cNvPicPr>
            <p:nvPr/>
          </p:nvPicPr>
          <p:blipFill>
            <a:blip r:embed="rId7" cstate="print"/>
            <a:srcRect/>
            <a:stretch>
              <a:fillRect/>
            </a:stretch>
          </p:blipFill>
          <p:spPr bwMode="auto">
            <a:xfrm rot="20747700">
              <a:off x="5662887" y="2774576"/>
              <a:ext cx="2944853" cy="413394"/>
            </a:xfrm>
            <a:prstGeom prst="rect">
              <a:avLst/>
            </a:prstGeom>
            <a:noFill/>
          </p:spPr>
        </p:pic>
        <p:pic>
          <p:nvPicPr>
            <p:cNvPr id="71" name="Picture 70" descr="F:\Shapes\Arrows\Curved\Salmon arrow with edges .png"/>
            <p:cNvPicPr>
              <a:picLocks noChangeAspect="1" noChangeArrowheads="1"/>
            </p:cNvPicPr>
            <p:nvPr/>
          </p:nvPicPr>
          <p:blipFill>
            <a:blip r:embed="rId7" cstate="print"/>
            <a:srcRect/>
            <a:stretch>
              <a:fillRect/>
            </a:stretch>
          </p:blipFill>
          <p:spPr bwMode="auto">
            <a:xfrm rot="9895989">
              <a:off x="5396706" y="2347326"/>
              <a:ext cx="2944853" cy="413394"/>
            </a:xfrm>
            <a:prstGeom prst="rect">
              <a:avLst/>
            </a:prstGeom>
            <a:noFill/>
          </p:spPr>
        </p:pic>
        <p:sp>
          <p:nvSpPr>
            <p:cNvPr id="72" name="Round Single Corner Rectangle 71"/>
            <p:cNvSpPr/>
            <p:nvPr/>
          </p:nvSpPr>
          <p:spPr bwMode="auto">
            <a:xfrm>
              <a:off x="3350056" y="3153188"/>
              <a:ext cx="2539048" cy="2535245"/>
            </a:xfrm>
            <a:prstGeom prst="round1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932290"/>
              <a:r>
                <a:rPr lang="pt-PT" sz="2448" b="1" dirty="0">
                  <a:solidFill>
                    <a:srgbClr val="000000"/>
                  </a:solidFill>
                  <a:latin typeface="Segoe UI" pitchFamily="34" charset="0"/>
                  <a:ea typeface="Segoe UI" pitchFamily="34" charset="0"/>
                  <a:cs typeface="Segoe UI" pitchFamily="34" charset="0"/>
                </a:rPr>
                <a:t>EAI / BPM</a:t>
              </a:r>
              <a:endParaRPr lang="en-US" sz="2448" b="1" dirty="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pic>
          <p:nvPicPr>
            <p:cNvPr id="73" name="Picture 72" descr="F:\Shapes\Arrows\Curved\Salmon arrow with edges .png"/>
            <p:cNvPicPr>
              <a:picLocks noChangeAspect="1" noChangeArrowheads="1"/>
            </p:cNvPicPr>
            <p:nvPr/>
          </p:nvPicPr>
          <p:blipFill>
            <a:blip r:embed="rId7" cstate="print"/>
            <a:srcRect/>
            <a:stretch>
              <a:fillRect/>
            </a:stretch>
          </p:blipFill>
          <p:spPr bwMode="auto">
            <a:xfrm rot="11871508">
              <a:off x="1187333" y="2668449"/>
              <a:ext cx="2944853" cy="413394"/>
            </a:xfrm>
            <a:prstGeom prst="rect">
              <a:avLst/>
            </a:prstGeom>
            <a:noFill/>
          </p:spPr>
        </p:pic>
        <p:pic>
          <p:nvPicPr>
            <p:cNvPr id="74" name="Picture 73" descr="F:\Shapes\Arrows\Curved\Salmon arrow with edges .png"/>
            <p:cNvPicPr>
              <a:picLocks noChangeAspect="1" noChangeArrowheads="1"/>
            </p:cNvPicPr>
            <p:nvPr/>
          </p:nvPicPr>
          <p:blipFill>
            <a:blip r:embed="rId7" cstate="print"/>
            <a:srcRect/>
            <a:stretch>
              <a:fillRect/>
            </a:stretch>
          </p:blipFill>
          <p:spPr bwMode="auto">
            <a:xfrm rot="895844">
              <a:off x="1053597" y="3139688"/>
              <a:ext cx="2944853" cy="413394"/>
            </a:xfrm>
            <a:prstGeom prst="rect">
              <a:avLst/>
            </a:prstGeom>
            <a:noFill/>
          </p:spPr>
        </p:pic>
        <p:grpSp>
          <p:nvGrpSpPr>
            <p:cNvPr id="75" name="Group 74"/>
            <p:cNvGrpSpPr>
              <a:grpSpLocks/>
            </p:cNvGrpSpPr>
            <p:nvPr/>
          </p:nvGrpSpPr>
          <p:grpSpPr bwMode="auto">
            <a:xfrm>
              <a:off x="3698195" y="4990074"/>
              <a:ext cx="364379" cy="418141"/>
              <a:chOff x="4916" y="631"/>
              <a:chExt cx="556" cy="973"/>
            </a:xfrm>
          </p:grpSpPr>
          <p:pic>
            <p:nvPicPr>
              <p:cNvPr id="84" name="Picture 83" descr="ラック"/>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916" y="806"/>
                <a:ext cx="556" cy="798"/>
              </a:xfrm>
              <a:prstGeom prst="rect">
                <a:avLst/>
              </a:prstGeom>
              <a:noFill/>
              <a:ln w="9525">
                <a:noFill/>
                <a:miter lim="800000"/>
                <a:headEnd/>
                <a:tailEnd/>
              </a:ln>
            </p:spPr>
          </p:pic>
          <p:pic>
            <p:nvPicPr>
              <p:cNvPr id="85" name="Picture 84" descr="荷物onパレット"/>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124" y="631"/>
                <a:ext cx="331" cy="268"/>
              </a:xfrm>
              <a:prstGeom prst="rect">
                <a:avLst/>
              </a:prstGeom>
              <a:noFill/>
              <a:ln w="9525">
                <a:noFill/>
                <a:miter lim="800000"/>
                <a:headEnd/>
                <a:tailEnd/>
              </a:ln>
            </p:spPr>
          </p:pic>
          <p:pic>
            <p:nvPicPr>
              <p:cNvPr id="86" name="Picture 85" descr="荷物onパレット"/>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022" y="727"/>
                <a:ext cx="331" cy="268"/>
              </a:xfrm>
              <a:prstGeom prst="rect">
                <a:avLst/>
              </a:prstGeom>
              <a:noFill/>
              <a:ln w="9525">
                <a:noFill/>
                <a:miter lim="800000"/>
                <a:headEnd/>
                <a:tailEnd/>
              </a:ln>
            </p:spPr>
          </p:pic>
          <p:pic>
            <p:nvPicPr>
              <p:cNvPr id="87" name="Picture 86" descr="荷物onパレット"/>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923" y="817"/>
                <a:ext cx="331" cy="268"/>
              </a:xfrm>
              <a:prstGeom prst="rect">
                <a:avLst/>
              </a:prstGeom>
              <a:noFill/>
              <a:ln w="9525">
                <a:noFill/>
                <a:miter lim="800000"/>
                <a:headEnd/>
                <a:tailEnd/>
              </a:ln>
            </p:spPr>
          </p:pic>
        </p:grpSp>
        <p:pic>
          <p:nvPicPr>
            <p:cNvPr id="76" name="Picture 75" descr="Inventory.png"/>
            <p:cNvPicPr>
              <a:picLocks noChangeAspect="1"/>
            </p:cNvPicPr>
            <p:nvPr/>
          </p:nvPicPr>
          <p:blipFill>
            <a:blip r:embed="rId8" cstate="print">
              <a:lum bright="-22000" contrast="65000"/>
            </a:blip>
            <a:stretch>
              <a:fillRect/>
            </a:stretch>
          </p:blipFill>
          <p:spPr>
            <a:xfrm>
              <a:off x="3685881" y="1955823"/>
              <a:ext cx="1967079" cy="2338250"/>
            </a:xfrm>
            <a:prstGeom prst="rect">
              <a:avLst/>
            </a:prstGeom>
          </p:spPr>
        </p:pic>
        <p:grpSp>
          <p:nvGrpSpPr>
            <p:cNvPr id="77" name="Group 76"/>
            <p:cNvGrpSpPr>
              <a:grpSpLocks/>
            </p:cNvGrpSpPr>
            <p:nvPr/>
          </p:nvGrpSpPr>
          <p:grpSpPr bwMode="auto">
            <a:xfrm>
              <a:off x="8820033" y="4420809"/>
              <a:ext cx="765379" cy="1005578"/>
              <a:chOff x="4916" y="631"/>
              <a:chExt cx="556" cy="973"/>
            </a:xfrm>
          </p:grpSpPr>
          <p:pic>
            <p:nvPicPr>
              <p:cNvPr id="80" name="Picture 79" descr="ラック"/>
              <p:cNvPicPr>
                <a:picLocks noChangeAspect="1" noChangeArrowheads="1"/>
              </p:cNvPicPr>
              <p:nvPr/>
            </p:nvPicPr>
            <p:blipFill>
              <a:blip r:embed="rId5" cstate="print">
                <a:clrChange>
                  <a:clrFrom>
                    <a:srgbClr val="FFFFFF"/>
                  </a:clrFrom>
                  <a:clrTo>
                    <a:srgbClr val="FFFFFF">
                      <a:alpha val="0"/>
                    </a:srgbClr>
                  </a:clrTo>
                </a:clrChange>
                <a:duotone>
                  <a:prstClr val="black"/>
                  <a:schemeClr val="accent2">
                    <a:tint val="45000"/>
                    <a:satMod val="400000"/>
                  </a:schemeClr>
                </a:duotone>
              </a:blip>
              <a:srcRect/>
              <a:stretch>
                <a:fillRect/>
              </a:stretch>
            </p:blipFill>
            <p:spPr bwMode="auto">
              <a:xfrm>
                <a:off x="4916" y="806"/>
                <a:ext cx="556" cy="798"/>
              </a:xfrm>
              <a:prstGeom prst="rect">
                <a:avLst/>
              </a:prstGeom>
              <a:noFill/>
              <a:ln w="9525">
                <a:noFill/>
                <a:miter lim="800000"/>
                <a:headEnd/>
                <a:tailEnd/>
              </a:ln>
            </p:spPr>
          </p:pic>
          <p:pic>
            <p:nvPicPr>
              <p:cNvPr id="81" name="Picture 80" descr="荷物onパレット"/>
              <p:cNvPicPr>
                <a:picLocks noChangeAspect="1" noChangeArrowheads="1"/>
              </p:cNvPicPr>
              <p:nvPr/>
            </p:nvPicPr>
            <p:blipFill>
              <a:blip r:embed="rId6" cstate="print">
                <a:clrChange>
                  <a:clrFrom>
                    <a:srgbClr val="FFFFFF"/>
                  </a:clrFrom>
                  <a:clrTo>
                    <a:srgbClr val="FFFFFF">
                      <a:alpha val="0"/>
                    </a:srgbClr>
                  </a:clrTo>
                </a:clrChange>
                <a:duotone>
                  <a:prstClr val="black"/>
                  <a:schemeClr val="accent2">
                    <a:tint val="45000"/>
                    <a:satMod val="400000"/>
                  </a:schemeClr>
                </a:duotone>
              </a:blip>
              <a:srcRect/>
              <a:stretch>
                <a:fillRect/>
              </a:stretch>
            </p:blipFill>
            <p:spPr bwMode="auto">
              <a:xfrm>
                <a:off x="5124" y="631"/>
                <a:ext cx="331" cy="268"/>
              </a:xfrm>
              <a:prstGeom prst="rect">
                <a:avLst/>
              </a:prstGeom>
              <a:noFill/>
              <a:ln w="9525">
                <a:noFill/>
                <a:miter lim="800000"/>
                <a:headEnd/>
                <a:tailEnd/>
              </a:ln>
            </p:spPr>
          </p:pic>
          <p:pic>
            <p:nvPicPr>
              <p:cNvPr id="82" name="Picture 81" descr="荷物onパレット"/>
              <p:cNvPicPr>
                <a:picLocks noChangeAspect="1" noChangeArrowheads="1"/>
              </p:cNvPicPr>
              <p:nvPr/>
            </p:nvPicPr>
            <p:blipFill>
              <a:blip r:embed="rId6" cstate="print">
                <a:clrChange>
                  <a:clrFrom>
                    <a:srgbClr val="FFFFFF"/>
                  </a:clrFrom>
                  <a:clrTo>
                    <a:srgbClr val="FFFFFF">
                      <a:alpha val="0"/>
                    </a:srgbClr>
                  </a:clrTo>
                </a:clrChange>
                <a:duotone>
                  <a:prstClr val="black"/>
                  <a:schemeClr val="accent2">
                    <a:tint val="45000"/>
                    <a:satMod val="400000"/>
                  </a:schemeClr>
                </a:duotone>
              </a:blip>
              <a:srcRect/>
              <a:stretch>
                <a:fillRect/>
              </a:stretch>
            </p:blipFill>
            <p:spPr bwMode="auto">
              <a:xfrm>
                <a:off x="5022" y="727"/>
                <a:ext cx="331" cy="268"/>
              </a:xfrm>
              <a:prstGeom prst="rect">
                <a:avLst/>
              </a:prstGeom>
              <a:noFill/>
              <a:ln w="9525">
                <a:noFill/>
                <a:miter lim="800000"/>
                <a:headEnd/>
                <a:tailEnd/>
              </a:ln>
            </p:spPr>
          </p:pic>
          <p:pic>
            <p:nvPicPr>
              <p:cNvPr id="83" name="Picture 82" descr="荷物onパレット"/>
              <p:cNvPicPr>
                <a:picLocks noChangeAspect="1" noChangeArrowheads="1"/>
              </p:cNvPicPr>
              <p:nvPr/>
            </p:nvPicPr>
            <p:blipFill>
              <a:blip r:embed="rId6" cstate="print">
                <a:clrChange>
                  <a:clrFrom>
                    <a:srgbClr val="FFFFFF"/>
                  </a:clrFrom>
                  <a:clrTo>
                    <a:srgbClr val="FFFFFF">
                      <a:alpha val="0"/>
                    </a:srgbClr>
                  </a:clrTo>
                </a:clrChange>
                <a:duotone>
                  <a:prstClr val="black"/>
                  <a:schemeClr val="accent2">
                    <a:tint val="45000"/>
                    <a:satMod val="400000"/>
                  </a:schemeClr>
                </a:duotone>
              </a:blip>
              <a:srcRect/>
              <a:stretch>
                <a:fillRect/>
              </a:stretch>
            </p:blipFill>
            <p:spPr bwMode="auto">
              <a:xfrm>
                <a:off x="4923" y="817"/>
                <a:ext cx="331" cy="268"/>
              </a:xfrm>
              <a:prstGeom prst="rect">
                <a:avLst/>
              </a:prstGeom>
              <a:noFill/>
              <a:ln w="9525">
                <a:noFill/>
                <a:miter lim="800000"/>
                <a:headEnd/>
                <a:tailEnd/>
              </a:ln>
            </p:spPr>
          </p:pic>
        </p:grpSp>
        <p:pic>
          <p:nvPicPr>
            <p:cNvPr id="78" name="Picture 77" descr="F:\Shapes\Arrows\Curved\Salmon arrow with edges .png"/>
            <p:cNvPicPr>
              <a:picLocks noChangeAspect="1" noChangeArrowheads="1"/>
            </p:cNvPicPr>
            <p:nvPr/>
          </p:nvPicPr>
          <p:blipFill>
            <a:blip r:embed="rId7" cstate="print"/>
            <a:srcRect/>
            <a:stretch>
              <a:fillRect/>
            </a:stretch>
          </p:blipFill>
          <p:spPr bwMode="auto">
            <a:xfrm rot="1232466">
              <a:off x="6017524" y="4501718"/>
              <a:ext cx="2944853" cy="413394"/>
            </a:xfrm>
            <a:prstGeom prst="rect">
              <a:avLst/>
            </a:prstGeom>
            <a:noFill/>
          </p:spPr>
        </p:pic>
        <p:pic>
          <p:nvPicPr>
            <p:cNvPr id="79" name="Picture 78" descr="F:\Shapes\Arrows\Curved\Salmon arrow with edges .png"/>
            <p:cNvPicPr>
              <a:picLocks noChangeAspect="1" noChangeArrowheads="1"/>
            </p:cNvPicPr>
            <p:nvPr/>
          </p:nvPicPr>
          <p:blipFill>
            <a:blip r:embed="rId7" cstate="print"/>
            <a:srcRect/>
            <a:stretch>
              <a:fillRect/>
            </a:stretch>
          </p:blipFill>
          <p:spPr bwMode="auto">
            <a:xfrm rot="11980755">
              <a:off x="5751343" y="4074468"/>
              <a:ext cx="2944853" cy="413394"/>
            </a:xfrm>
            <a:prstGeom prst="rect">
              <a:avLst/>
            </a:prstGeom>
            <a:noFill/>
          </p:spPr>
        </p:pic>
      </p:grpSp>
    </p:spTree>
    <p:extLst>
      <p:ext uri="{BB962C8B-B14F-4D97-AF65-F5344CB8AC3E}">
        <p14:creationId xmlns:p14="http://schemas.microsoft.com/office/powerpoint/2010/main" val="392409852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6" name="Rectangle 16"/>
          <p:cNvSpPr>
            <a:spLocks noGrp="1" noChangeArrowheads="1"/>
          </p:cNvSpPr>
          <p:nvPr>
            <p:ph type="title"/>
          </p:nvPr>
        </p:nvSpPr>
        <p:spPr/>
        <p:txBody>
          <a:bodyPr/>
          <a:lstStyle/>
          <a:p>
            <a:r>
              <a:rPr lang="en-US" smtClean="0"/>
              <a:t>BizTalk Message Flow</a:t>
            </a:r>
            <a:endParaRPr lang="en-US" dirty="0" smtClean="0"/>
          </a:p>
        </p:txBody>
      </p:sp>
      <p:sp>
        <p:nvSpPr>
          <p:cNvPr id="16" name="Slide Number Placeholder 15"/>
          <p:cNvSpPr>
            <a:spLocks noGrp="1"/>
          </p:cNvSpPr>
          <p:nvPr>
            <p:ph type="sldNum" sz="quarter" idx="4294967295"/>
          </p:nvPr>
        </p:nvSpPr>
        <p:spPr>
          <a:xfrm>
            <a:off x="10260093" y="6359555"/>
            <a:ext cx="3027728" cy="246385"/>
          </a:xfrm>
          <a:prstGeom prst="rect">
            <a:avLst/>
          </a:prstGeom>
        </p:spPr>
        <p:txBody>
          <a:bodyPr/>
          <a:lstStyle/>
          <a:p>
            <a:fld id="{406BA5C3-4A3D-4FA7-8EA0-AB15012EA744}" type="slidenum">
              <a:rPr lang="pt-PT" smtClean="0"/>
              <a:pPr/>
              <a:t>7</a:t>
            </a:fld>
            <a:endParaRPr lang="pt-PT" dirty="0"/>
          </a:p>
        </p:txBody>
      </p:sp>
      <p:grpSp>
        <p:nvGrpSpPr>
          <p:cNvPr id="57" name="Group 56"/>
          <p:cNvGrpSpPr/>
          <p:nvPr/>
        </p:nvGrpSpPr>
        <p:grpSpPr>
          <a:xfrm>
            <a:off x="1903329" y="2279697"/>
            <a:ext cx="2690949" cy="4434724"/>
            <a:chOff x="341313" y="2235200"/>
            <a:chExt cx="2638425" cy="4348163"/>
          </a:xfrm>
        </p:grpSpPr>
        <p:sp>
          <p:nvSpPr>
            <p:cNvPr id="58" name="AutoShape 3"/>
            <p:cNvSpPr>
              <a:spLocks noChangeArrowheads="1"/>
            </p:cNvSpPr>
            <p:nvPr/>
          </p:nvSpPr>
          <p:spPr bwMode="auto">
            <a:xfrm>
              <a:off x="341313" y="2235200"/>
              <a:ext cx="2589212" cy="4348163"/>
            </a:xfrm>
            <a:prstGeom prst="roundRect">
              <a:avLst>
                <a:gd name="adj" fmla="val 2931"/>
              </a:avLst>
            </a:prstGeom>
            <a:gradFill rotWithShape="1">
              <a:gsLst>
                <a:gs pos="0">
                  <a:srgbClr val="F0F1FF"/>
                </a:gs>
                <a:gs pos="100000">
                  <a:srgbClr val="BBCDE3"/>
                </a:gs>
              </a:gsLst>
              <a:lin ang="5400000" scaled="1"/>
            </a:gradFill>
            <a:ln w="9525" algn="ctr">
              <a:solidFill>
                <a:srgbClr val="4D4D4D"/>
              </a:solidFill>
              <a:round/>
              <a:headEnd/>
              <a:tailEnd/>
            </a:ln>
            <a:effectLst>
              <a:outerShdw dist="35921" dir="2700000" algn="ctr" rotWithShape="0">
                <a:srgbClr val="ADADAD"/>
              </a:outerShdw>
            </a:effectLst>
          </p:spPr>
          <p:txBody>
            <a:bodyPr wrap="none" anchor="ctr"/>
            <a:lstStyle/>
            <a:p>
              <a:pPr>
                <a:defRPr/>
              </a:pPr>
              <a:endParaRPr lang="en-US" sz="1632">
                <a:solidFill>
                  <a:srgbClr val="000000"/>
                </a:solidFill>
              </a:endParaRPr>
            </a:p>
          </p:txBody>
        </p:sp>
        <p:sp>
          <p:nvSpPr>
            <p:cNvPr id="59" name="Text Box 5"/>
            <p:cNvSpPr txBox="1">
              <a:spLocks noChangeArrowheads="1"/>
            </p:cNvSpPr>
            <p:nvPr/>
          </p:nvSpPr>
          <p:spPr bwMode="auto">
            <a:xfrm>
              <a:off x="1158875" y="2287588"/>
              <a:ext cx="1820863" cy="346570"/>
            </a:xfrm>
            <a:prstGeom prst="rect">
              <a:avLst/>
            </a:prstGeom>
            <a:noFill/>
            <a:ln w="9525" algn="ctr">
              <a:noFill/>
              <a:miter lim="800000"/>
              <a:headEnd/>
              <a:tailEnd/>
            </a:ln>
          </p:spPr>
          <p:txBody>
            <a:bodyPr>
              <a:spAutoFit/>
            </a:bodyPr>
            <a:lstStyle/>
            <a:p>
              <a:pPr algn="r">
                <a:lnSpc>
                  <a:spcPct val="90000"/>
                </a:lnSpc>
                <a:spcBef>
                  <a:spcPct val="40000"/>
                </a:spcBef>
              </a:pPr>
              <a:r>
                <a:rPr lang="en-US" sz="1836" b="1" dirty="0">
                  <a:solidFill>
                    <a:srgbClr val="000000"/>
                  </a:solidFill>
                </a:rPr>
                <a:t>Receive Port</a:t>
              </a:r>
            </a:p>
          </p:txBody>
        </p:sp>
      </p:grpSp>
      <p:grpSp>
        <p:nvGrpSpPr>
          <p:cNvPr id="60" name="Group 59"/>
          <p:cNvGrpSpPr/>
          <p:nvPr/>
        </p:nvGrpSpPr>
        <p:grpSpPr>
          <a:xfrm>
            <a:off x="4908383" y="2279697"/>
            <a:ext cx="2640756" cy="2431821"/>
            <a:chOff x="3287713" y="2235200"/>
            <a:chExt cx="2589212" cy="3805238"/>
          </a:xfrm>
        </p:grpSpPr>
        <p:sp>
          <p:nvSpPr>
            <p:cNvPr id="61" name="AutoShape 2"/>
            <p:cNvSpPr>
              <a:spLocks noChangeArrowheads="1"/>
            </p:cNvSpPr>
            <p:nvPr/>
          </p:nvSpPr>
          <p:spPr bwMode="auto">
            <a:xfrm>
              <a:off x="3287713" y="2235200"/>
              <a:ext cx="2589212" cy="3805238"/>
            </a:xfrm>
            <a:prstGeom prst="roundRect">
              <a:avLst>
                <a:gd name="adj" fmla="val 2931"/>
              </a:avLst>
            </a:prstGeom>
            <a:gradFill rotWithShape="1">
              <a:gsLst>
                <a:gs pos="0">
                  <a:srgbClr val="F0F1FF"/>
                </a:gs>
                <a:gs pos="100000">
                  <a:srgbClr val="BBCDE3"/>
                </a:gs>
              </a:gsLst>
              <a:lin ang="5400000" scaled="1"/>
            </a:gradFill>
            <a:ln w="9525" algn="ctr">
              <a:solidFill>
                <a:srgbClr val="4D4D4D"/>
              </a:solidFill>
              <a:round/>
              <a:headEnd/>
              <a:tailEnd/>
            </a:ln>
            <a:effectLst>
              <a:outerShdw dist="35921" dir="2700000" algn="ctr" rotWithShape="0">
                <a:srgbClr val="ADADAD"/>
              </a:outerShdw>
            </a:effectLst>
          </p:spPr>
          <p:txBody>
            <a:bodyPr wrap="none" anchor="ctr"/>
            <a:lstStyle/>
            <a:p>
              <a:pPr>
                <a:defRPr/>
              </a:pPr>
              <a:endParaRPr lang="en-US" sz="1836">
                <a:solidFill>
                  <a:srgbClr val="000000"/>
                </a:solidFill>
              </a:endParaRPr>
            </a:p>
          </p:txBody>
        </p:sp>
        <p:sp>
          <p:nvSpPr>
            <p:cNvPr id="62" name="Text Box 17"/>
            <p:cNvSpPr txBox="1">
              <a:spLocks noChangeArrowheads="1"/>
            </p:cNvSpPr>
            <p:nvPr/>
          </p:nvSpPr>
          <p:spPr bwMode="auto">
            <a:xfrm>
              <a:off x="3575050" y="2287588"/>
              <a:ext cx="2016125" cy="553098"/>
            </a:xfrm>
            <a:prstGeom prst="rect">
              <a:avLst/>
            </a:prstGeom>
            <a:noFill/>
            <a:ln w="9525" algn="ctr">
              <a:noFill/>
              <a:miter lim="800000"/>
              <a:headEnd/>
              <a:tailEnd/>
            </a:ln>
          </p:spPr>
          <p:txBody>
            <a:bodyPr>
              <a:spAutoFit/>
            </a:bodyPr>
            <a:lstStyle/>
            <a:p>
              <a:pPr algn="ctr">
                <a:lnSpc>
                  <a:spcPct val="90000"/>
                </a:lnSpc>
                <a:spcBef>
                  <a:spcPct val="40000"/>
                </a:spcBef>
              </a:pPr>
              <a:r>
                <a:rPr lang="en-US" sz="1836" b="1" dirty="0">
                  <a:solidFill>
                    <a:srgbClr val="000000"/>
                  </a:solidFill>
                </a:rPr>
                <a:t>Orchestration</a:t>
              </a:r>
            </a:p>
          </p:txBody>
        </p:sp>
      </p:grpSp>
      <p:sp>
        <p:nvSpPr>
          <p:cNvPr id="63" name="AutoShape 15"/>
          <p:cNvSpPr>
            <a:spLocks noChangeArrowheads="1"/>
          </p:cNvSpPr>
          <p:nvPr/>
        </p:nvSpPr>
        <p:spPr bwMode="auto">
          <a:xfrm>
            <a:off x="5342303" y="2817239"/>
            <a:ext cx="1772917" cy="1612627"/>
          </a:xfrm>
          <a:prstGeom prst="roundRect">
            <a:avLst>
              <a:gd name="adj" fmla="val 2931"/>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lstStyle/>
          <a:p>
            <a:pPr>
              <a:lnSpc>
                <a:spcPct val="90000"/>
              </a:lnSpc>
              <a:defRPr/>
            </a:pPr>
            <a:endParaRPr lang="en-US" sz="1836" dirty="0">
              <a:solidFill>
                <a:srgbClr val="000000"/>
              </a:solidFill>
            </a:endParaRPr>
          </a:p>
        </p:txBody>
      </p:sp>
      <p:grpSp>
        <p:nvGrpSpPr>
          <p:cNvPr id="64" name="Group 63"/>
          <p:cNvGrpSpPr/>
          <p:nvPr/>
        </p:nvGrpSpPr>
        <p:grpSpPr>
          <a:xfrm>
            <a:off x="2605400" y="1397286"/>
            <a:ext cx="1668295" cy="796599"/>
            <a:chOff x="1029681" y="1408113"/>
            <a:chExt cx="1635732" cy="781050"/>
          </a:xfrm>
        </p:grpSpPr>
        <p:sp>
          <p:nvSpPr>
            <p:cNvPr id="65" name="Text Box 32"/>
            <p:cNvSpPr txBox="1">
              <a:spLocks noChangeArrowheads="1"/>
            </p:cNvSpPr>
            <p:nvPr/>
          </p:nvSpPr>
          <p:spPr bwMode="auto">
            <a:xfrm>
              <a:off x="1465263" y="1576388"/>
              <a:ext cx="1200150" cy="487826"/>
            </a:xfrm>
            <a:prstGeom prst="rect">
              <a:avLst/>
            </a:prstGeom>
            <a:noFill/>
            <a:ln w="9525" algn="ctr">
              <a:noFill/>
              <a:miter lim="800000"/>
              <a:headEnd/>
              <a:tailEnd/>
            </a:ln>
          </p:spPr>
          <p:txBody>
            <a:bodyPr>
              <a:spAutoFit/>
            </a:bodyPr>
            <a:lstStyle/>
            <a:p>
              <a:pPr algn="l">
                <a:lnSpc>
                  <a:spcPct val="90000"/>
                </a:lnSpc>
                <a:spcBef>
                  <a:spcPct val="40000"/>
                </a:spcBef>
              </a:pPr>
              <a:r>
                <a:rPr lang="en-US" sz="1428" dirty="0">
                  <a:solidFill>
                    <a:srgbClr val="000000"/>
                  </a:solidFill>
                </a:rPr>
                <a:t>XML EDI or </a:t>
              </a:r>
              <a:br>
                <a:rPr lang="en-US" sz="1428" dirty="0">
                  <a:solidFill>
                    <a:srgbClr val="000000"/>
                  </a:solidFill>
                </a:rPr>
              </a:br>
              <a:r>
                <a:rPr lang="en-US" sz="1428" dirty="0">
                  <a:solidFill>
                    <a:srgbClr val="000000"/>
                  </a:solidFill>
                </a:rPr>
                <a:t>Flat File</a:t>
              </a:r>
            </a:p>
          </p:txBody>
        </p:sp>
        <p:pic>
          <p:nvPicPr>
            <p:cNvPr id="66" name="Picture 33" descr="Documen_Writing01"/>
            <p:cNvPicPr>
              <a:picLocks noChangeAspect="1" noChangeArrowheads="1"/>
            </p:cNvPicPr>
            <p:nvPr/>
          </p:nvPicPr>
          <p:blipFill>
            <a:blip r:embed="rId3" cstate="print"/>
            <a:srcRect/>
            <a:stretch>
              <a:fillRect/>
            </a:stretch>
          </p:blipFill>
          <p:spPr bwMode="auto">
            <a:xfrm>
              <a:off x="1029681" y="1408113"/>
              <a:ext cx="478444" cy="781050"/>
            </a:xfrm>
            <a:prstGeom prst="rect">
              <a:avLst/>
            </a:prstGeom>
            <a:noFill/>
            <a:ln w="9525">
              <a:noFill/>
              <a:miter lim="800000"/>
              <a:headEnd/>
              <a:tailEnd/>
            </a:ln>
          </p:spPr>
        </p:pic>
      </p:grpSp>
      <p:grpSp>
        <p:nvGrpSpPr>
          <p:cNvPr id="67" name="Group 66"/>
          <p:cNvGrpSpPr/>
          <p:nvPr/>
        </p:nvGrpSpPr>
        <p:grpSpPr>
          <a:xfrm>
            <a:off x="8613891" y="1397286"/>
            <a:ext cx="1702295" cy="796599"/>
            <a:chOff x="6920894" y="1408113"/>
            <a:chExt cx="1669068" cy="781050"/>
          </a:xfrm>
        </p:grpSpPr>
        <p:pic>
          <p:nvPicPr>
            <p:cNvPr id="68" name="Picture 34" descr="Documen_Writing01"/>
            <p:cNvPicPr>
              <a:picLocks noChangeAspect="1" noChangeArrowheads="1"/>
            </p:cNvPicPr>
            <p:nvPr/>
          </p:nvPicPr>
          <p:blipFill>
            <a:blip r:embed="rId3" cstate="print">
              <a:lum bright="18000" contrast="-18000"/>
            </a:blip>
            <a:srcRect/>
            <a:stretch>
              <a:fillRect/>
            </a:stretch>
          </p:blipFill>
          <p:spPr bwMode="auto">
            <a:xfrm>
              <a:off x="6920894" y="1408113"/>
              <a:ext cx="478444" cy="781050"/>
            </a:xfrm>
            <a:prstGeom prst="rect">
              <a:avLst/>
            </a:prstGeom>
            <a:noFill/>
            <a:ln w="9525">
              <a:noFill/>
              <a:miter lim="800000"/>
              <a:headEnd/>
              <a:tailEnd/>
            </a:ln>
          </p:spPr>
        </p:pic>
        <p:sp>
          <p:nvSpPr>
            <p:cNvPr id="69" name="Text Box 41"/>
            <p:cNvSpPr txBox="1">
              <a:spLocks noChangeArrowheads="1"/>
            </p:cNvSpPr>
            <p:nvPr/>
          </p:nvSpPr>
          <p:spPr bwMode="auto">
            <a:xfrm>
              <a:off x="7346949" y="1408113"/>
              <a:ext cx="1243013" cy="487826"/>
            </a:xfrm>
            <a:prstGeom prst="rect">
              <a:avLst/>
            </a:prstGeom>
            <a:noFill/>
            <a:ln w="9525" algn="ctr">
              <a:noFill/>
              <a:miter lim="800000"/>
              <a:headEnd/>
              <a:tailEnd/>
            </a:ln>
          </p:spPr>
          <p:txBody>
            <a:bodyPr wrap="square">
              <a:spAutoFit/>
            </a:bodyPr>
            <a:lstStyle/>
            <a:p>
              <a:pPr algn="l">
                <a:lnSpc>
                  <a:spcPct val="90000"/>
                </a:lnSpc>
                <a:spcBef>
                  <a:spcPct val="40000"/>
                </a:spcBef>
              </a:pPr>
              <a:r>
                <a:rPr lang="en-US" sz="1428" dirty="0">
                  <a:solidFill>
                    <a:srgbClr val="000000"/>
                  </a:solidFill>
                </a:rPr>
                <a:t>XML EDI or </a:t>
              </a:r>
              <a:br>
                <a:rPr lang="en-US" sz="1428" dirty="0">
                  <a:solidFill>
                    <a:srgbClr val="000000"/>
                  </a:solidFill>
                </a:rPr>
              </a:br>
              <a:r>
                <a:rPr lang="en-US" sz="1428" dirty="0">
                  <a:solidFill>
                    <a:srgbClr val="000000"/>
                  </a:solidFill>
                </a:rPr>
                <a:t>Flat File</a:t>
              </a:r>
            </a:p>
          </p:txBody>
        </p:sp>
      </p:grpSp>
      <p:cxnSp>
        <p:nvCxnSpPr>
          <p:cNvPr id="70" name="AutoShape 7"/>
          <p:cNvCxnSpPr>
            <a:cxnSpLocks noChangeShapeType="1"/>
            <a:stCxn id="98" idx="0"/>
          </p:cNvCxnSpPr>
          <p:nvPr/>
        </p:nvCxnSpPr>
        <p:spPr bwMode="auto">
          <a:xfrm rot="5400000" flipH="1">
            <a:off x="1713084" y="3226063"/>
            <a:ext cx="2618089" cy="404776"/>
          </a:xfrm>
          <a:prstGeom prst="bentConnector3">
            <a:avLst>
              <a:gd name="adj1" fmla="val 40875"/>
            </a:avLst>
          </a:prstGeom>
          <a:noFill/>
          <a:ln w="38100">
            <a:solidFill>
              <a:srgbClr val="CC0000"/>
            </a:solidFill>
            <a:miter lim="800000"/>
            <a:headEnd type="triangle" w="med" len="med"/>
            <a:tailEnd/>
          </a:ln>
        </p:spPr>
      </p:cxnSp>
      <p:grpSp>
        <p:nvGrpSpPr>
          <p:cNvPr id="71" name="Group 18"/>
          <p:cNvGrpSpPr>
            <a:grpSpLocks/>
          </p:cNvGrpSpPr>
          <p:nvPr/>
        </p:nvGrpSpPr>
        <p:grpSpPr bwMode="auto">
          <a:xfrm>
            <a:off x="5607836" y="3066397"/>
            <a:ext cx="1256424" cy="1032988"/>
            <a:chOff x="2503" y="1987"/>
            <a:chExt cx="776" cy="638"/>
          </a:xfrm>
        </p:grpSpPr>
        <p:sp>
          <p:nvSpPr>
            <p:cNvPr id="72" name="Line 19"/>
            <p:cNvSpPr>
              <a:spLocks noChangeShapeType="1"/>
            </p:cNvSpPr>
            <p:nvPr/>
          </p:nvSpPr>
          <p:spPr bwMode="auto">
            <a:xfrm>
              <a:off x="2611" y="2311"/>
              <a:ext cx="0" cy="205"/>
            </a:xfrm>
            <a:prstGeom prst="line">
              <a:avLst/>
            </a:prstGeom>
            <a:noFill/>
            <a:ln w="38100">
              <a:solidFill>
                <a:srgbClr val="4D4D4D"/>
              </a:solidFill>
              <a:round/>
              <a:headEnd/>
              <a:tailEnd/>
            </a:ln>
          </p:spPr>
          <p:txBody>
            <a:bodyPr wrap="none" anchor="ctr"/>
            <a:lstStyle/>
            <a:p>
              <a:endParaRPr lang="en-US" sz="1836">
                <a:solidFill>
                  <a:srgbClr val="000000"/>
                </a:solidFill>
              </a:endParaRPr>
            </a:p>
          </p:txBody>
        </p:sp>
        <p:sp>
          <p:nvSpPr>
            <p:cNvPr id="73" name="Line 20"/>
            <p:cNvSpPr>
              <a:spLocks noChangeShapeType="1"/>
            </p:cNvSpPr>
            <p:nvPr/>
          </p:nvSpPr>
          <p:spPr bwMode="auto">
            <a:xfrm>
              <a:off x="3165" y="2315"/>
              <a:ext cx="1" cy="214"/>
            </a:xfrm>
            <a:prstGeom prst="line">
              <a:avLst/>
            </a:prstGeom>
            <a:noFill/>
            <a:ln w="38100">
              <a:solidFill>
                <a:srgbClr val="4D4D4D"/>
              </a:solidFill>
              <a:round/>
              <a:headEnd/>
              <a:tailEnd/>
            </a:ln>
          </p:spPr>
          <p:txBody>
            <a:bodyPr wrap="none" anchor="ctr"/>
            <a:lstStyle/>
            <a:p>
              <a:endParaRPr lang="en-US" sz="1836">
                <a:solidFill>
                  <a:srgbClr val="000000"/>
                </a:solidFill>
              </a:endParaRPr>
            </a:p>
          </p:txBody>
        </p:sp>
        <p:sp>
          <p:nvSpPr>
            <p:cNvPr id="74" name="Line 21"/>
            <p:cNvSpPr>
              <a:spLocks noChangeShapeType="1"/>
            </p:cNvSpPr>
            <p:nvPr/>
          </p:nvSpPr>
          <p:spPr bwMode="auto">
            <a:xfrm>
              <a:off x="2893" y="2074"/>
              <a:ext cx="0" cy="456"/>
            </a:xfrm>
            <a:prstGeom prst="line">
              <a:avLst/>
            </a:prstGeom>
            <a:noFill/>
            <a:ln w="38100">
              <a:solidFill>
                <a:srgbClr val="4D4D4D"/>
              </a:solidFill>
              <a:round/>
              <a:headEnd/>
              <a:tailEnd/>
            </a:ln>
          </p:spPr>
          <p:txBody>
            <a:bodyPr wrap="none" anchor="ctr"/>
            <a:lstStyle/>
            <a:p>
              <a:endParaRPr lang="en-US" sz="1836">
                <a:solidFill>
                  <a:srgbClr val="000000"/>
                </a:solidFill>
              </a:endParaRPr>
            </a:p>
          </p:txBody>
        </p:sp>
        <p:sp>
          <p:nvSpPr>
            <p:cNvPr id="75" name="Line 22"/>
            <p:cNvSpPr>
              <a:spLocks noChangeShapeType="1"/>
            </p:cNvSpPr>
            <p:nvPr/>
          </p:nvSpPr>
          <p:spPr bwMode="auto">
            <a:xfrm flipH="1" flipV="1">
              <a:off x="2612" y="2320"/>
              <a:ext cx="552" cy="2"/>
            </a:xfrm>
            <a:prstGeom prst="line">
              <a:avLst/>
            </a:prstGeom>
            <a:noFill/>
            <a:ln w="38100">
              <a:solidFill>
                <a:srgbClr val="4D4D4D"/>
              </a:solidFill>
              <a:round/>
              <a:headEnd/>
              <a:tailEnd/>
            </a:ln>
          </p:spPr>
          <p:txBody>
            <a:bodyPr wrap="none" anchor="ctr"/>
            <a:lstStyle/>
            <a:p>
              <a:endParaRPr lang="en-US" sz="1836">
                <a:solidFill>
                  <a:srgbClr val="000000"/>
                </a:solidFill>
              </a:endParaRPr>
            </a:p>
          </p:txBody>
        </p:sp>
        <p:sp>
          <p:nvSpPr>
            <p:cNvPr id="76" name="Oval 23"/>
            <p:cNvSpPr>
              <a:spLocks noChangeArrowheads="1"/>
            </p:cNvSpPr>
            <p:nvPr/>
          </p:nvSpPr>
          <p:spPr bwMode="auto">
            <a:xfrm>
              <a:off x="2757" y="1987"/>
              <a:ext cx="269" cy="163"/>
            </a:xfrm>
            <a:prstGeom prst="ellipse">
              <a:avLst/>
            </a:prstGeom>
            <a:solidFill>
              <a:srgbClr val="F9D4CA"/>
            </a:solidFill>
            <a:ln w="9525" algn="ctr">
              <a:solidFill>
                <a:srgbClr val="333333"/>
              </a:solidFill>
              <a:round/>
              <a:headEnd/>
              <a:tailEnd/>
            </a:ln>
            <a:effectLst>
              <a:outerShdw dist="35921" dir="2700000" algn="ctr" rotWithShape="0">
                <a:srgbClr val="4D4D4D">
                  <a:alpha val="50000"/>
                </a:srgbClr>
              </a:outerShdw>
            </a:effectLst>
          </p:spPr>
          <p:txBody>
            <a:bodyPr/>
            <a:lstStyle/>
            <a:p>
              <a:pPr>
                <a:defRPr/>
              </a:pPr>
              <a:endParaRPr lang="en-US" sz="1836">
                <a:solidFill>
                  <a:srgbClr val="000000"/>
                </a:solidFill>
              </a:endParaRPr>
            </a:p>
          </p:txBody>
        </p:sp>
        <p:sp>
          <p:nvSpPr>
            <p:cNvPr id="77" name="AutoShape 24"/>
            <p:cNvSpPr>
              <a:spLocks noChangeArrowheads="1"/>
            </p:cNvSpPr>
            <p:nvPr/>
          </p:nvSpPr>
          <p:spPr bwMode="auto">
            <a:xfrm>
              <a:off x="2724" y="2232"/>
              <a:ext cx="334" cy="178"/>
            </a:xfrm>
            <a:prstGeom prst="flowChartDecision">
              <a:avLst/>
            </a:prstGeom>
            <a:solidFill>
              <a:srgbClr val="C8F7D3"/>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sz="1836">
                <a:solidFill>
                  <a:srgbClr val="000000"/>
                </a:solidFill>
              </a:endParaRPr>
            </a:p>
          </p:txBody>
        </p:sp>
        <p:sp>
          <p:nvSpPr>
            <p:cNvPr id="78" name="AutoShape 25"/>
            <p:cNvSpPr>
              <a:spLocks noChangeArrowheads="1"/>
            </p:cNvSpPr>
            <p:nvPr/>
          </p:nvSpPr>
          <p:spPr bwMode="auto">
            <a:xfrm>
              <a:off x="2503" y="2483"/>
              <a:ext cx="228" cy="142"/>
            </a:xfrm>
            <a:prstGeom prst="flowChartAlternateProcess">
              <a:avLst/>
            </a:prstGeom>
            <a:solidFill>
              <a:srgbClr val="C4C4F8"/>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sz="1836">
                <a:solidFill>
                  <a:srgbClr val="000000"/>
                </a:solidFill>
              </a:endParaRPr>
            </a:p>
          </p:txBody>
        </p:sp>
        <p:sp>
          <p:nvSpPr>
            <p:cNvPr id="79" name="AutoShape 26"/>
            <p:cNvSpPr>
              <a:spLocks noChangeArrowheads="1"/>
            </p:cNvSpPr>
            <p:nvPr/>
          </p:nvSpPr>
          <p:spPr bwMode="auto">
            <a:xfrm>
              <a:off x="2777" y="2483"/>
              <a:ext cx="228" cy="142"/>
            </a:xfrm>
            <a:prstGeom prst="flowChartAlternateProcess">
              <a:avLst/>
            </a:prstGeom>
            <a:solidFill>
              <a:srgbClr val="C4C4F8"/>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sz="1836">
                <a:solidFill>
                  <a:srgbClr val="000000"/>
                </a:solidFill>
              </a:endParaRPr>
            </a:p>
          </p:txBody>
        </p:sp>
        <p:sp>
          <p:nvSpPr>
            <p:cNvPr id="80" name="AutoShape 27"/>
            <p:cNvSpPr>
              <a:spLocks noChangeArrowheads="1"/>
            </p:cNvSpPr>
            <p:nvPr/>
          </p:nvSpPr>
          <p:spPr bwMode="auto">
            <a:xfrm>
              <a:off x="3051" y="2483"/>
              <a:ext cx="228" cy="142"/>
            </a:xfrm>
            <a:prstGeom prst="flowChartAlternateProcess">
              <a:avLst/>
            </a:prstGeom>
            <a:solidFill>
              <a:srgbClr val="C4C4F8"/>
            </a:solidFill>
            <a:ln w="9525" algn="ctr">
              <a:solidFill>
                <a:srgbClr val="4D4D4D"/>
              </a:solidFill>
              <a:miter lim="800000"/>
              <a:headEnd/>
              <a:tailEnd/>
            </a:ln>
            <a:effectLst>
              <a:outerShdw dist="35921" dir="2700000" algn="ctr" rotWithShape="0">
                <a:srgbClr val="4D4D4D">
                  <a:alpha val="50000"/>
                </a:srgbClr>
              </a:outerShdw>
            </a:effectLst>
          </p:spPr>
          <p:txBody>
            <a:bodyPr wrap="none" anchor="ctr"/>
            <a:lstStyle/>
            <a:p>
              <a:pPr>
                <a:defRPr/>
              </a:pPr>
              <a:endParaRPr lang="en-US" sz="1836">
                <a:solidFill>
                  <a:srgbClr val="000000"/>
                </a:solidFill>
              </a:endParaRPr>
            </a:p>
          </p:txBody>
        </p:sp>
      </p:grpSp>
      <p:grpSp>
        <p:nvGrpSpPr>
          <p:cNvPr id="81" name="Group 80"/>
          <p:cNvGrpSpPr/>
          <p:nvPr/>
        </p:nvGrpSpPr>
        <p:grpSpPr>
          <a:xfrm>
            <a:off x="7902104" y="2279697"/>
            <a:ext cx="2640758" cy="4434724"/>
            <a:chOff x="6223000" y="2235200"/>
            <a:chExt cx="2589213" cy="4348163"/>
          </a:xfrm>
        </p:grpSpPr>
        <p:sp>
          <p:nvSpPr>
            <p:cNvPr id="82" name="AutoShape 12"/>
            <p:cNvSpPr>
              <a:spLocks noChangeArrowheads="1"/>
            </p:cNvSpPr>
            <p:nvPr/>
          </p:nvSpPr>
          <p:spPr bwMode="auto">
            <a:xfrm>
              <a:off x="6223000" y="2235200"/>
              <a:ext cx="2589213" cy="4348163"/>
            </a:xfrm>
            <a:prstGeom prst="roundRect">
              <a:avLst>
                <a:gd name="adj" fmla="val 2931"/>
              </a:avLst>
            </a:prstGeom>
            <a:gradFill rotWithShape="1">
              <a:gsLst>
                <a:gs pos="0">
                  <a:srgbClr val="F0F1FF"/>
                </a:gs>
                <a:gs pos="100000">
                  <a:srgbClr val="BBCDE3"/>
                </a:gs>
              </a:gsLst>
              <a:lin ang="5400000" scaled="1"/>
            </a:gradFill>
            <a:ln w="9525" algn="ctr">
              <a:solidFill>
                <a:srgbClr val="4D4D4D"/>
              </a:solidFill>
              <a:round/>
              <a:headEnd/>
              <a:tailEnd/>
            </a:ln>
            <a:effectLst>
              <a:outerShdw dist="35921" dir="2700000" algn="ctr" rotWithShape="0">
                <a:srgbClr val="ADADAD"/>
              </a:outerShdw>
            </a:effectLst>
          </p:spPr>
          <p:txBody>
            <a:bodyPr wrap="none" anchor="ctr"/>
            <a:lstStyle/>
            <a:p>
              <a:pPr>
                <a:defRPr/>
              </a:pPr>
              <a:endParaRPr lang="en-US" sz="1836">
                <a:solidFill>
                  <a:srgbClr val="000000"/>
                </a:solidFill>
              </a:endParaRPr>
            </a:p>
          </p:txBody>
        </p:sp>
        <p:sp>
          <p:nvSpPr>
            <p:cNvPr id="83" name="Text Box 28"/>
            <p:cNvSpPr txBox="1">
              <a:spLocks noChangeArrowheads="1"/>
            </p:cNvSpPr>
            <p:nvPr/>
          </p:nvSpPr>
          <p:spPr bwMode="auto">
            <a:xfrm>
              <a:off x="6977063" y="2287588"/>
              <a:ext cx="1820862" cy="346570"/>
            </a:xfrm>
            <a:prstGeom prst="rect">
              <a:avLst/>
            </a:prstGeom>
            <a:noFill/>
            <a:ln w="9525" algn="ctr">
              <a:noFill/>
              <a:miter lim="800000"/>
              <a:headEnd/>
              <a:tailEnd/>
            </a:ln>
          </p:spPr>
          <p:txBody>
            <a:bodyPr>
              <a:spAutoFit/>
            </a:bodyPr>
            <a:lstStyle/>
            <a:p>
              <a:pPr algn="r">
                <a:lnSpc>
                  <a:spcPct val="90000"/>
                </a:lnSpc>
                <a:spcBef>
                  <a:spcPct val="40000"/>
                </a:spcBef>
              </a:pPr>
              <a:r>
                <a:rPr lang="en-US" sz="1836" b="1" dirty="0">
                  <a:solidFill>
                    <a:srgbClr val="000000"/>
                  </a:solidFill>
                </a:rPr>
                <a:t>Send Port</a:t>
              </a:r>
            </a:p>
          </p:txBody>
        </p:sp>
      </p:grpSp>
      <p:cxnSp>
        <p:nvCxnSpPr>
          <p:cNvPr id="84" name="AutoShape 29"/>
          <p:cNvCxnSpPr>
            <a:cxnSpLocks noChangeShapeType="1"/>
          </p:cNvCxnSpPr>
          <p:nvPr/>
        </p:nvCxnSpPr>
        <p:spPr bwMode="auto">
          <a:xfrm flipV="1">
            <a:off x="4320649" y="5313896"/>
            <a:ext cx="1442621" cy="304391"/>
          </a:xfrm>
          <a:prstGeom prst="bentConnector3">
            <a:avLst>
              <a:gd name="adj1" fmla="val 49944"/>
            </a:avLst>
          </a:prstGeom>
          <a:noFill/>
          <a:ln w="38100">
            <a:solidFill>
              <a:srgbClr val="CC0000"/>
            </a:solidFill>
            <a:miter lim="800000"/>
            <a:headEnd/>
            <a:tailEnd type="triangle" w="med" len="med"/>
          </a:ln>
        </p:spPr>
      </p:cxnSp>
      <p:cxnSp>
        <p:nvCxnSpPr>
          <p:cNvPr id="85" name="AutoShape 30"/>
          <p:cNvCxnSpPr>
            <a:cxnSpLocks noChangeShapeType="1"/>
          </p:cNvCxnSpPr>
          <p:nvPr/>
        </p:nvCxnSpPr>
        <p:spPr bwMode="auto">
          <a:xfrm>
            <a:off x="6695873" y="5313896"/>
            <a:ext cx="1424811" cy="304391"/>
          </a:xfrm>
          <a:prstGeom prst="bentConnector3">
            <a:avLst>
              <a:gd name="adj1" fmla="val 50000"/>
            </a:avLst>
          </a:prstGeom>
          <a:noFill/>
          <a:ln w="38100">
            <a:solidFill>
              <a:srgbClr val="CC0000"/>
            </a:solidFill>
            <a:miter lim="800000"/>
            <a:headEnd/>
            <a:tailEnd type="triangle" w="med" len="med"/>
          </a:ln>
        </p:spPr>
      </p:cxnSp>
      <p:sp>
        <p:nvSpPr>
          <p:cNvPr id="86" name="AutoShape 31"/>
          <p:cNvSpPr>
            <a:spLocks noChangeArrowheads="1"/>
          </p:cNvSpPr>
          <p:nvPr/>
        </p:nvSpPr>
        <p:spPr bwMode="auto">
          <a:xfrm>
            <a:off x="8127160" y="2791333"/>
            <a:ext cx="2190646" cy="1659581"/>
          </a:xfrm>
          <a:prstGeom prst="roundRect">
            <a:avLst>
              <a:gd name="adj" fmla="val 4167"/>
            </a:avLst>
          </a:prstGeom>
          <a:solidFill>
            <a:schemeClr val="bg2">
              <a:alpha val="30196"/>
            </a:schemeClr>
          </a:solidFill>
          <a:ln w="19050" algn="ctr">
            <a:solidFill>
              <a:srgbClr val="4D4D4D"/>
            </a:solidFill>
            <a:prstDash val="sysDot"/>
            <a:round/>
            <a:headEnd/>
            <a:tailEnd/>
          </a:ln>
        </p:spPr>
        <p:txBody>
          <a:bodyPr wrap="none" tIns="18652"/>
          <a:lstStyle/>
          <a:p>
            <a:pPr algn="l">
              <a:lnSpc>
                <a:spcPct val="90000"/>
              </a:lnSpc>
              <a:spcBef>
                <a:spcPct val="40000"/>
              </a:spcBef>
            </a:pPr>
            <a:endParaRPr lang="en-US" sz="1632">
              <a:solidFill>
                <a:srgbClr val="000000"/>
              </a:solidFill>
            </a:endParaRPr>
          </a:p>
        </p:txBody>
      </p:sp>
      <p:cxnSp>
        <p:nvCxnSpPr>
          <p:cNvPr id="87" name="AutoShape 35"/>
          <p:cNvCxnSpPr>
            <a:cxnSpLocks noChangeShapeType="1"/>
            <a:stCxn id="95" idx="0"/>
          </p:cNvCxnSpPr>
          <p:nvPr/>
        </p:nvCxnSpPr>
        <p:spPr bwMode="auto">
          <a:xfrm rot="5400000" flipH="1">
            <a:off x="7711860" y="3226063"/>
            <a:ext cx="2618089" cy="404776"/>
          </a:xfrm>
          <a:prstGeom prst="bentConnector3">
            <a:avLst>
              <a:gd name="adj1" fmla="val 41806"/>
            </a:avLst>
          </a:prstGeom>
          <a:noFill/>
          <a:ln w="38100">
            <a:solidFill>
              <a:srgbClr val="CC0000"/>
            </a:solidFill>
            <a:miter lim="800000"/>
            <a:headEnd/>
            <a:tailEnd type="triangle" w="med" len="med"/>
          </a:ln>
        </p:spPr>
      </p:cxnSp>
      <p:sp>
        <p:nvSpPr>
          <p:cNvPr id="88" name="AutoShape 37"/>
          <p:cNvSpPr>
            <a:spLocks noChangeArrowheads="1"/>
          </p:cNvSpPr>
          <p:nvPr/>
        </p:nvSpPr>
        <p:spPr bwMode="auto">
          <a:xfrm>
            <a:off x="8293927" y="2878765"/>
            <a:ext cx="1021655" cy="565067"/>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algn="ctr">
              <a:lnSpc>
                <a:spcPct val="90000"/>
              </a:lnSpc>
              <a:defRPr/>
            </a:pPr>
            <a:r>
              <a:rPr lang="en-US" sz="1632" dirty="0">
                <a:solidFill>
                  <a:srgbClr val="000000"/>
                </a:solidFill>
              </a:rPr>
              <a:t>Send</a:t>
            </a:r>
            <a:br>
              <a:rPr lang="en-US" sz="1632" dirty="0">
                <a:solidFill>
                  <a:srgbClr val="000000"/>
                </a:solidFill>
              </a:rPr>
            </a:br>
            <a:r>
              <a:rPr lang="en-US" sz="1632" dirty="0">
                <a:solidFill>
                  <a:srgbClr val="000000"/>
                </a:solidFill>
              </a:rPr>
              <a:t>Adapter</a:t>
            </a:r>
          </a:p>
        </p:txBody>
      </p:sp>
      <p:sp>
        <p:nvSpPr>
          <p:cNvPr id="89" name="AutoShape 38"/>
          <p:cNvSpPr>
            <a:spLocks noChangeArrowheads="1"/>
          </p:cNvSpPr>
          <p:nvPr/>
        </p:nvSpPr>
        <p:spPr bwMode="auto">
          <a:xfrm>
            <a:off x="8742419" y="3798415"/>
            <a:ext cx="1021653" cy="565067"/>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algn="ctr">
              <a:lnSpc>
                <a:spcPct val="90000"/>
              </a:lnSpc>
              <a:defRPr/>
            </a:pPr>
            <a:r>
              <a:rPr lang="en-US" sz="1632" dirty="0">
                <a:solidFill>
                  <a:srgbClr val="000000"/>
                </a:solidFill>
              </a:rPr>
              <a:t>Send</a:t>
            </a:r>
            <a:br>
              <a:rPr lang="en-US" sz="1632" dirty="0">
                <a:solidFill>
                  <a:srgbClr val="000000"/>
                </a:solidFill>
              </a:rPr>
            </a:br>
            <a:r>
              <a:rPr lang="en-US" sz="1632" dirty="0">
                <a:solidFill>
                  <a:srgbClr val="000000"/>
                </a:solidFill>
              </a:rPr>
              <a:t>Pipeline</a:t>
            </a:r>
          </a:p>
        </p:txBody>
      </p:sp>
      <p:sp>
        <p:nvSpPr>
          <p:cNvPr id="90" name="Line 42"/>
          <p:cNvSpPr>
            <a:spLocks noChangeShapeType="1"/>
          </p:cNvSpPr>
          <p:nvPr/>
        </p:nvSpPr>
        <p:spPr bwMode="auto">
          <a:xfrm>
            <a:off x="6164004" y="4450914"/>
            <a:ext cx="0" cy="490588"/>
          </a:xfrm>
          <a:prstGeom prst="line">
            <a:avLst/>
          </a:prstGeom>
          <a:noFill/>
          <a:ln w="38100">
            <a:solidFill>
              <a:srgbClr val="CC0000"/>
            </a:solidFill>
            <a:round/>
            <a:headEnd type="triangle" w="med" len="med"/>
            <a:tailEnd type="none" w="med" len="med"/>
          </a:ln>
        </p:spPr>
        <p:txBody>
          <a:bodyPr wrap="none" anchor="ctr"/>
          <a:lstStyle/>
          <a:p>
            <a:endParaRPr lang="en-US" sz="1836">
              <a:solidFill>
                <a:srgbClr val="000000"/>
              </a:solidFill>
            </a:endParaRPr>
          </a:p>
        </p:txBody>
      </p:sp>
      <p:sp>
        <p:nvSpPr>
          <p:cNvPr id="91" name="Line 42"/>
          <p:cNvSpPr>
            <a:spLocks noChangeShapeType="1"/>
          </p:cNvSpPr>
          <p:nvPr/>
        </p:nvSpPr>
        <p:spPr bwMode="auto">
          <a:xfrm>
            <a:off x="6311340" y="4450914"/>
            <a:ext cx="0" cy="490588"/>
          </a:xfrm>
          <a:prstGeom prst="line">
            <a:avLst/>
          </a:prstGeom>
          <a:noFill/>
          <a:ln w="38100">
            <a:solidFill>
              <a:srgbClr val="CC0000"/>
            </a:solidFill>
            <a:round/>
            <a:headEnd type="none" w="med" len="med"/>
            <a:tailEnd type="triangle" w="med" len="med"/>
          </a:ln>
        </p:spPr>
        <p:txBody>
          <a:bodyPr wrap="none" anchor="ctr"/>
          <a:lstStyle/>
          <a:p>
            <a:endParaRPr lang="en-US" sz="1836">
              <a:solidFill>
                <a:srgbClr val="000000"/>
              </a:solidFill>
            </a:endParaRPr>
          </a:p>
        </p:txBody>
      </p:sp>
      <p:grpSp>
        <p:nvGrpSpPr>
          <p:cNvPr id="92" name="Group 91"/>
          <p:cNvGrpSpPr/>
          <p:nvPr/>
        </p:nvGrpSpPr>
        <p:grpSpPr>
          <a:xfrm>
            <a:off x="5253252" y="4936645"/>
            <a:ext cx="1952638" cy="1059767"/>
            <a:chOff x="3625850" y="4840288"/>
            <a:chExt cx="1914525" cy="1039082"/>
          </a:xfrm>
        </p:grpSpPr>
        <p:pic>
          <p:nvPicPr>
            <p:cNvPr id="93" name="Picture 36" descr="Database01"/>
            <p:cNvPicPr>
              <a:picLocks noChangeAspect="1" noChangeArrowheads="1"/>
            </p:cNvPicPr>
            <p:nvPr/>
          </p:nvPicPr>
          <p:blipFill>
            <a:blip r:embed="rId4" cstate="print"/>
            <a:srcRect/>
            <a:stretch>
              <a:fillRect/>
            </a:stretch>
          </p:blipFill>
          <p:spPr bwMode="auto">
            <a:xfrm>
              <a:off x="4125913" y="4840288"/>
              <a:ext cx="914400" cy="738187"/>
            </a:xfrm>
            <a:prstGeom prst="rect">
              <a:avLst/>
            </a:prstGeom>
            <a:noFill/>
            <a:ln w="9525">
              <a:noFill/>
              <a:miter lim="800000"/>
              <a:headEnd/>
              <a:tailEnd/>
            </a:ln>
          </p:spPr>
        </p:pic>
        <p:sp>
          <p:nvSpPr>
            <p:cNvPr id="94" name="Text Box 14"/>
            <p:cNvSpPr txBox="1">
              <a:spLocks noChangeArrowheads="1"/>
            </p:cNvSpPr>
            <p:nvPr/>
          </p:nvSpPr>
          <p:spPr bwMode="auto">
            <a:xfrm>
              <a:off x="3625850" y="5561013"/>
              <a:ext cx="1914525" cy="318357"/>
            </a:xfrm>
            <a:prstGeom prst="rect">
              <a:avLst/>
            </a:prstGeom>
            <a:noFill/>
            <a:ln w="9525" algn="ctr">
              <a:noFill/>
              <a:miter lim="800000"/>
              <a:headEnd/>
              <a:tailEnd/>
            </a:ln>
          </p:spPr>
          <p:txBody>
            <a:bodyPr>
              <a:spAutoFit/>
            </a:bodyPr>
            <a:lstStyle/>
            <a:p>
              <a:pPr algn="ctr">
                <a:lnSpc>
                  <a:spcPct val="90000"/>
                </a:lnSpc>
                <a:spcBef>
                  <a:spcPct val="40000"/>
                </a:spcBef>
              </a:pPr>
              <a:r>
                <a:rPr lang="en-US" sz="1632" b="1" dirty="0" err="1">
                  <a:solidFill>
                    <a:srgbClr val="000000"/>
                  </a:solidFill>
                </a:rPr>
                <a:t>MessageBox</a:t>
              </a:r>
              <a:endParaRPr lang="en-US" sz="1632" b="1" dirty="0">
                <a:solidFill>
                  <a:srgbClr val="000000"/>
                </a:solidFill>
              </a:endParaRPr>
            </a:p>
          </p:txBody>
        </p:sp>
      </p:grpSp>
      <p:sp>
        <p:nvSpPr>
          <p:cNvPr id="95" name="AutoShape 13"/>
          <p:cNvSpPr>
            <a:spLocks noChangeArrowheads="1"/>
          </p:cNvSpPr>
          <p:nvPr/>
        </p:nvSpPr>
        <p:spPr bwMode="auto">
          <a:xfrm>
            <a:off x="8128779" y="4737495"/>
            <a:ext cx="2187409" cy="1795586"/>
          </a:xfrm>
          <a:prstGeom prst="roundRect">
            <a:avLst>
              <a:gd name="adj" fmla="val 2931"/>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lstStyle/>
          <a:p>
            <a:pPr>
              <a:lnSpc>
                <a:spcPct val="90000"/>
              </a:lnSpc>
              <a:defRPr/>
            </a:pPr>
            <a:r>
              <a:rPr lang="en-US" sz="1632">
                <a:solidFill>
                  <a:srgbClr val="000000"/>
                </a:solidFill>
              </a:rPr>
              <a:t>Mapping</a:t>
            </a:r>
          </a:p>
        </p:txBody>
      </p:sp>
      <p:sp>
        <p:nvSpPr>
          <p:cNvPr id="96" name="AutoShape 39"/>
          <p:cNvSpPr>
            <a:spLocks noChangeArrowheads="1"/>
          </p:cNvSpPr>
          <p:nvPr/>
        </p:nvSpPr>
        <p:spPr bwMode="auto">
          <a:xfrm>
            <a:off x="8353835" y="5167986"/>
            <a:ext cx="1737297" cy="507161"/>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spAutoFit/>
          </a:bodyPr>
          <a:lstStyle/>
          <a:p>
            <a:pPr>
              <a:lnSpc>
                <a:spcPct val="90000"/>
              </a:lnSpc>
              <a:spcBef>
                <a:spcPct val="40000"/>
              </a:spcBef>
              <a:defRPr/>
            </a:pPr>
            <a:r>
              <a:rPr lang="en-US" sz="1428">
                <a:solidFill>
                  <a:srgbClr val="000000"/>
                </a:solidFill>
              </a:rPr>
              <a:t>TO: NWTraders (Flat file format)</a:t>
            </a:r>
          </a:p>
        </p:txBody>
      </p:sp>
      <p:sp>
        <p:nvSpPr>
          <p:cNvPr id="97" name="AutoShape 40"/>
          <p:cNvSpPr>
            <a:spLocks noChangeArrowheads="1"/>
          </p:cNvSpPr>
          <p:nvPr/>
        </p:nvSpPr>
        <p:spPr bwMode="auto">
          <a:xfrm>
            <a:off x="8353835" y="5818865"/>
            <a:ext cx="1737297" cy="507161"/>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spAutoFit/>
          </a:bodyPr>
          <a:lstStyle/>
          <a:p>
            <a:pPr>
              <a:lnSpc>
                <a:spcPct val="90000"/>
              </a:lnSpc>
              <a:spcBef>
                <a:spcPct val="40000"/>
              </a:spcBef>
              <a:defRPr/>
            </a:pPr>
            <a:r>
              <a:rPr lang="en-US" sz="1428" dirty="0">
                <a:solidFill>
                  <a:srgbClr val="000000"/>
                </a:solidFill>
              </a:rPr>
              <a:t>FROM: </a:t>
            </a:r>
            <a:r>
              <a:rPr lang="en-US" sz="1428" dirty="0" err="1">
                <a:solidFill>
                  <a:srgbClr val="000000"/>
                </a:solidFill>
              </a:rPr>
              <a:t>Fabrikam</a:t>
            </a:r>
            <a:r>
              <a:rPr lang="en-US" sz="1428" dirty="0">
                <a:solidFill>
                  <a:srgbClr val="000000"/>
                </a:solidFill>
              </a:rPr>
              <a:t> (XML format)</a:t>
            </a:r>
          </a:p>
        </p:txBody>
      </p:sp>
      <p:sp>
        <p:nvSpPr>
          <p:cNvPr id="98" name="AutoShape 4"/>
          <p:cNvSpPr>
            <a:spLocks noChangeArrowheads="1"/>
          </p:cNvSpPr>
          <p:nvPr/>
        </p:nvSpPr>
        <p:spPr bwMode="auto">
          <a:xfrm>
            <a:off x="2130002" y="4737495"/>
            <a:ext cx="2187408" cy="1795586"/>
          </a:xfrm>
          <a:prstGeom prst="roundRect">
            <a:avLst>
              <a:gd name="adj" fmla="val 2931"/>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lstStyle/>
          <a:p>
            <a:pPr>
              <a:lnSpc>
                <a:spcPct val="90000"/>
              </a:lnSpc>
              <a:defRPr/>
            </a:pPr>
            <a:r>
              <a:rPr lang="en-US" sz="1632">
                <a:solidFill>
                  <a:srgbClr val="000000"/>
                </a:solidFill>
              </a:rPr>
              <a:t>Mapping</a:t>
            </a:r>
          </a:p>
        </p:txBody>
      </p:sp>
      <p:sp>
        <p:nvSpPr>
          <p:cNvPr id="99" name="AutoShape 10"/>
          <p:cNvSpPr>
            <a:spLocks noChangeArrowheads="1"/>
          </p:cNvSpPr>
          <p:nvPr/>
        </p:nvSpPr>
        <p:spPr bwMode="auto">
          <a:xfrm>
            <a:off x="2355057" y="5167986"/>
            <a:ext cx="1737298" cy="507161"/>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spAutoFit/>
          </a:bodyPr>
          <a:lstStyle/>
          <a:p>
            <a:pPr>
              <a:lnSpc>
                <a:spcPct val="90000"/>
              </a:lnSpc>
              <a:spcBef>
                <a:spcPct val="40000"/>
              </a:spcBef>
              <a:defRPr/>
            </a:pPr>
            <a:r>
              <a:rPr lang="en-US" sz="1428" dirty="0">
                <a:solidFill>
                  <a:srgbClr val="000000"/>
                </a:solidFill>
              </a:rPr>
              <a:t>FROM: </a:t>
            </a:r>
            <a:r>
              <a:rPr lang="en-US" sz="1428" dirty="0" err="1">
                <a:solidFill>
                  <a:srgbClr val="000000"/>
                </a:solidFill>
              </a:rPr>
              <a:t>Contoso</a:t>
            </a:r>
            <a:r>
              <a:rPr lang="en-US" sz="1428" dirty="0">
                <a:solidFill>
                  <a:srgbClr val="000000"/>
                </a:solidFill>
              </a:rPr>
              <a:t> (Flat file format)</a:t>
            </a:r>
          </a:p>
        </p:txBody>
      </p:sp>
      <p:sp>
        <p:nvSpPr>
          <p:cNvPr id="100" name="AutoShape 11"/>
          <p:cNvSpPr>
            <a:spLocks noChangeArrowheads="1"/>
          </p:cNvSpPr>
          <p:nvPr/>
        </p:nvSpPr>
        <p:spPr bwMode="auto">
          <a:xfrm>
            <a:off x="2355057" y="5818865"/>
            <a:ext cx="1737298" cy="507161"/>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spAutoFit/>
          </a:bodyPr>
          <a:lstStyle/>
          <a:p>
            <a:pPr>
              <a:lnSpc>
                <a:spcPct val="90000"/>
              </a:lnSpc>
              <a:spcBef>
                <a:spcPct val="40000"/>
              </a:spcBef>
              <a:defRPr/>
            </a:pPr>
            <a:r>
              <a:rPr lang="en-US" sz="1428" dirty="0">
                <a:solidFill>
                  <a:srgbClr val="000000"/>
                </a:solidFill>
              </a:rPr>
              <a:t>TO: </a:t>
            </a:r>
            <a:r>
              <a:rPr lang="en-US" sz="1428" dirty="0" err="1">
                <a:solidFill>
                  <a:srgbClr val="000000"/>
                </a:solidFill>
              </a:rPr>
              <a:t>Fabrikam</a:t>
            </a:r>
            <a:r>
              <a:rPr lang="en-US" sz="1428" dirty="0">
                <a:solidFill>
                  <a:srgbClr val="000000"/>
                </a:solidFill>
              </a:rPr>
              <a:t> (XML format)</a:t>
            </a:r>
          </a:p>
        </p:txBody>
      </p:sp>
      <p:grpSp>
        <p:nvGrpSpPr>
          <p:cNvPr id="101" name="Group 100"/>
          <p:cNvGrpSpPr/>
          <p:nvPr/>
        </p:nvGrpSpPr>
        <p:grpSpPr>
          <a:xfrm>
            <a:off x="2128383" y="2791333"/>
            <a:ext cx="2190647" cy="1659581"/>
            <a:chOff x="561975" y="2736850"/>
            <a:chExt cx="2147888" cy="1627188"/>
          </a:xfrm>
        </p:grpSpPr>
        <p:sp>
          <p:nvSpPr>
            <p:cNvPr id="102" name="AutoShape 6"/>
            <p:cNvSpPr>
              <a:spLocks noChangeArrowheads="1"/>
            </p:cNvSpPr>
            <p:nvPr/>
          </p:nvSpPr>
          <p:spPr bwMode="auto">
            <a:xfrm>
              <a:off x="561975" y="2736850"/>
              <a:ext cx="2147888" cy="1627188"/>
            </a:xfrm>
            <a:prstGeom prst="roundRect">
              <a:avLst>
                <a:gd name="adj" fmla="val 4167"/>
              </a:avLst>
            </a:prstGeom>
            <a:solidFill>
              <a:schemeClr val="bg2">
                <a:alpha val="30196"/>
              </a:schemeClr>
            </a:solidFill>
            <a:ln w="19050" algn="ctr">
              <a:solidFill>
                <a:srgbClr val="4D4D4D"/>
              </a:solidFill>
              <a:prstDash val="sysDot"/>
              <a:round/>
              <a:headEnd/>
              <a:tailEnd/>
            </a:ln>
          </p:spPr>
          <p:txBody>
            <a:bodyPr wrap="none" tIns="18652"/>
            <a:lstStyle/>
            <a:p>
              <a:pPr algn="l">
                <a:lnSpc>
                  <a:spcPct val="90000"/>
                </a:lnSpc>
                <a:spcBef>
                  <a:spcPct val="40000"/>
                </a:spcBef>
              </a:pPr>
              <a:endParaRPr lang="en-US" sz="1428">
                <a:solidFill>
                  <a:srgbClr val="000000"/>
                </a:solidFill>
              </a:endParaRPr>
            </a:p>
          </p:txBody>
        </p:sp>
        <p:sp>
          <p:nvSpPr>
            <p:cNvPr id="103" name="Text Box 5"/>
            <p:cNvSpPr txBox="1">
              <a:spLocks noChangeArrowheads="1"/>
            </p:cNvSpPr>
            <p:nvPr/>
          </p:nvSpPr>
          <p:spPr bwMode="auto">
            <a:xfrm>
              <a:off x="1768435" y="2814520"/>
              <a:ext cx="937548" cy="487826"/>
            </a:xfrm>
            <a:prstGeom prst="rect">
              <a:avLst/>
            </a:prstGeom>
            <a:noFill/>
            <a:ln w="9525" algn="ctr">
              <a:noFill/>
              <a:miter lim="800000"/>
              <a:headEnd/>
              <a:tailEnd/>
            </a:ln>
          </p:spPr>
          <p:txBody>
            <a:bodyPr wrap="square">
              <a:spAutoFit/>
            </a:bodyPr>
            <a:lstStyle/>
            <a:p>
              <a:pPr algn="l">
                <a:lnSpc>
                  <a:spcPct val="90000"/>
                </a:lnSpc>
                <a:spcBef>
                  <a:spcPct val="40000"/>
                </a:spcBef>
              </a:pPr>
              <a:r>
                <a:rPr lang="en-US" sz="1428" dirty="0">
                  <a:solidFill>
                    <a:srgbClr val="000000"/>
                  </a:solidFill>
                </a:rPr>
                <a:t>Receive</a:t>
              </a:r>
              <a:br>
                <a:rPr lang="en-US" sz="1428" dirty="0">
                  <a:solidFill>
                    <a:srgbClr val="000000"/>
                  </a:solidFill>
                </a:rPr>
              </a:br>
              <a:r>
                <a:rPr lang="en-US" sz="1428" dirty="0">
                  <a:solidFill>
                    <a:srgbClr val="000000"/>
                  </a:solidFill>
                </a:rPr>
                <a:t>Location</a:t>
              </a:r>
            </a:p>
          </p:txBody>
        </p:sp>
      </p:grpSp>
      <p:sp>
        <p:nvSpPr>
          <p:cNvPr id="104" name="AutoShape 8"/>
          <p:cNvSpPr>
            <a:spLocks noChangeArrowheads="1"/>
          </p:cNvSpPr>
          <p:nvPr/>
        </p:nvSpPr>
        <p:spPr bwMode="auto">
          <a:xfrm>
            <a:off x="2295151" y="2851240"/>
            <a:ext cx="1023273" cy="621736"/>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algn="ctr">
              <a:lnSpc>
                <a:spcPct val="90000"/>
              </a:lnSpc>
              <a:defRPr/>
            </a:pPr>
            <a:r>
              <a:rPr lang="en-US" sz="1632" dirty="0">
                <a:solidFill>
                  <a:srgbClr val="000000"/>
                </a:solidFill>
              </a:rPr>
              <a:t>Receive</a:t>
            </a:r>
            <a:br>
              <a:rPr lang="en-US" sz="1632" dirty="0">
                <a:solidFill>
                  <a:srgbClr val="000000"/>
                </a:solidFill>
              </a:rPr>
            </a:br>
            <a:r>
              <a:rPr lang="en-US" sz="1632" dirty="0">
                <a:solidFill>
                  <a:srgbClr val="000000"/>
                </a:solidFill>
              </a:rPr>
              <a:t>Adapter</a:t>
            </a:r>
          </a:p>
        </p:txBody>
      </p:sp>
      <p:sp>
        <p:nvSpPr>
          <p:cNvPr id="105" name="AutoShape 9"/>
          <p:cNvSpPr>
            <a:spLocks noChangeArrowheads="1"/>
          </p:cNvSpPr>
          <p:nvPr/>
        </p:nvSpPr>
        <p:spPr bwMode="auto">
          <a:xfrm>
            <a:off x="2743642" y="3798415"/>
            <a:ext cx="1021655" cy="565067"/>
          </a:xfrm>
          <a:prstGeom prst="roundRect">
            <a:avLst>
              <a:gd name="adj" fmla="val 4167"/>
            </a:avLst>
          </a:prstGeom>
          <a:gradFill rotWithShape="1">
            <a:gsLst>
              <a:gs pos="0">
                <a:srgbClr val="E4CD9A"/>
              </a:gs>
              <a:gs pos="100000">
                <a:srgbClr val="EEEFD7"/>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algn="ctr">
              <a:lnSpc>
                <a:spcPct val="90000"/>
              </a:lnSpc>
              <a:defRPr/>
            </a:pPr>
            <a:r>
              <a:rPr lang="en-US" sz="1632">
                <a:solidFill>
                  <a:srgbClr val="000000"/>
                </a:solidFill>
              </a:rPr>
              <a:t>Receive</a:t>
            </a:r>
            <a:br>
              <a:rPr lang="en-US" sz="1632">
                <a:solidFill>
                  <a:srgbClr val="000000"/>
                </a:solidFill>
              </a:rPr>
            </a:br>
            <a:r>
              <a:rPr lang="en-US" sz="1632">
                <a:solidFill>
                  <a:srgbClr val="000000"/>
                </a:solidFill>
              </a:rPr>
              <a:t>Pipeline</a:t>
            </a:r>
          </a:p>
        </p:txBody>
      </p:sp>
    </p:spTree>
    <p:extLst>
      <p:ext uri="{BB962C8B-B14F-4D97-AF65-F5344CB8AC3E}">
        <p14:creationId xmlns:p14="http://schemas.microsoft.com/office/powerpoint/2010/main" val="4016525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500"/>
                                        <p:tgtEl>
                                          <p:spTgt spid="10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1000"/>
                                        <p:tgtEl>
                                          <p:spTgt spid="104"/>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05"/>
                                        </p:tgtEl>
                                        <p:attrNameLst>
                                          <p:attrName>style.visibility</p:attrName>
                                        </p:attrNameLst>
                                      </p:cBhvr>
                                      <p:to>
                                        <p:strVal val="visible"/>
                                      </p:to>
                                    </p:set>
                                    <p:animEffect transition="in" filter="fade">
                                      <p:cBhvr>
                                        <p:cTn id="23" dur="500"/>
                                        <p:tgtEl>
                                          <p:spTgt spid="105"/>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childTnLst>
                          </p:cTn>
                        </p:par>
                        <p:par>
                          <p:cTn id="28" fill="hold">
                            <p:stCondLst>
                              <p:cond delay="3500"/>
                            </p:stCondLst>
                            <p:childTnLst>
                              <p:par>
                                <p:cTn id="29" presetID="22" presetClass="entr" presetSubtype="1" fill="hold"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wipe(up)">
                                      <p:cBhvr>
                                        <p:cTn id="31" dur="1000"/>
                                        <p:tgtEl>
                                          <p:spTgt spid="70"/>
                                        </p:tgtEl>
                                      </p:cBhvr>
                                    </p:animEffect>
                                  </p:childTnLst>
                                </p:cTn>
                              </p:par>
                            </p:childTnLst>
                          </p:cTn>
                        </p:par>
                        <p:par>
                          <p:cTn id="32" fill="hold">
                            <p:stCondLst>
                              <p:cond delay="4500"/>
                            </p:stCondLst>
                            <p:childTnLst>
                              <p:par>
                                <p:cTn id="33" presetID="10" presetClass="entr" presetSubtype="0" fill="hold" grpId="0" nodeType="after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1000"/>
                                        <p:tgtEl>
                                          <p:spTgt spid="99"/>
                                        </p:tgtEl>
                                      </p:cBhvr>
                                    </p:animEffect>
                                  </p:childTnLst>
                                </p:cTn>
                              </p:par>
                            </p:childTnLst>
                          </p:cTn>
                        </p:par>
                        <p:par>
                          <p:cTn id="36" fill="hold">
                            <p:stCondLst>
                              <p:cond delay="5500"/>
                            </p:stCondLst>
                            <p:childTnLst>
                              <p:par>
                                <p:cTn id="37" presetID="10" presetClass="entr" presetSubtype="0" fill="hold" grpId="0" nodeType="after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1000"/>
                                        <p:tgtEl>
                                          <p:spTgt spid="10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wipe(left)">
                                      <p:cBhvr>
                                        <p:cTn id="44" dur="1000"/>
                                        <p:tgtEl>
                                          <p:spTgt spid="84"/>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92"/>
                                        </p:tgtEl>
                                        <p:attrNameLst>
                                          <p:attrName>style.visibility</p:attrName>
                                        </p:attrNameLst>
                                      </p:cBhvr>
                                      <p:to>
                                        <p:strVal val="visible"/>
                                      </p:to>
                                    </p:set>
                                    <p:animEffect transition="in" filter="fade">
                                      <p:cBhvr>
                                        <p:cTn id="48" dur="500"/>
                                        <p:tgtEl>
                                          <p:spTgt spid="9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fade">
                                      <p:cBhvr>
                                        <p:cTn id="53" dur="500"/>
                                        <p:tgtEl>
                                          <p:spTgt spid="60"/>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500"/>
                                        <p:tgtEl>
                                          <p:spTgt spid="63"/>
                                        </p:tgtEl>
                                      </p:cBhvr>
                                    </p:animEffect>
                                  </p:childTnLst>
                                </p:cTn>
                              </p:par>
                              <p:par>
                                <p:cTn id="58" presetID="14" presetClass="entr" presetSubtype="10" fill="hold" nodeType="with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randombar(horizontal)">
                                      <p:cBhvr>
                                        <p:cTn id="60" dur="500"/>
                                        <p:tgtEl>
                                          <p:spTgt spid="71"/>
                                        </p:tgtEl>
                                      </p:cBhvr>
                                    </p:animEffect>
                                  </p:childTnLst>
                                </p:cTn>
                              </p:par>
                            </p:childTnLst>
                          </p:cTn>
                        </p:par>
                        <p:par>
                          <p:cTn id="61" fill="hold">
                            <p:stCondLst>
                              <p:cond delay="1000"/>
                            </p:stCondLst>
                            <p:childTnLst>
                              <p:par>
                                <p:cTn id="62" presetID="22" presetClass="entr" presetSubtype="4" fill="hold" grpId="0" nodeType="afterEffect">
                                  <p:stCondLst>
                                    <p:cond delay="0"/>
                                  </p:stCondLst>
                                  <p:childTnLst>
                                    <p:set>
                                      <p:cBhvr>
                                        <p:cTn id="63" dur="1" fill="hold">
                                          <p:stCondLst>
                                            <p:cond delay="0"/>
                                          </p:stCondLst>
                                        </p:cTn>
                                        <p:tgtEl>
                                          <p:spTgt spid="90"/>
                                        </p:tgtEl>
                                        <p:attrNameLst>
                                          <p:attrName>style.visibility</p:attrName>
                                        </p:attrNameLst>
                                      </p:cBhvr>
                                      <p:to>
                                        <p:strVal val="visible"/>
                                      </p:to>
                                    </p:set>
                                    <p:animEffect transition="in" filter="wipe(down)">
                                      <p:cBhvr>
                                        <p:cTn id="64" dur="500"/>
                                        <p:tgtEl>
                                          <p:spTgt spid="90"/>
                                        </p:tgtEl>
                                      </p:cBhvr>
                                    </p:animEffect>
                                  </p:childTnLst>
                                </p:cTn>
                              </p:par>
                            </p:childTnLst>
                          </p:cTn>
                        </p:par>
                        <p:par>
                          <p:cTn id="65" fill="hold">
                            <p:stCondLst>
                              <p:cond delay="1500"/>
                            </p:stCondLst>
                            <p:childTnLst>
                              <p:par>
                                <p:cTn id="66" presetID="22" presetClass="entr" presetSubtype="1" fill="hold" grpId="0" nodeType="afterEffect">
                                  <p:stCondLst>
                                    <p:cond delay="0"/>
                                  </p:stCondLst>
                                  <p:childTnLst>
                                    <p:set>
                                      <p:cBhvr>
                                        <p:cTn id="67" dur="1" fill="hold">
                                          <p:stCondLst>
                                            <p:cond delay="0"/>
                                          </p:stCondLst>
                                        </p:cTn>
                                        <p:tgtEl>
                                          <p:spTgt spid="91"/>
                                        </p:tgtEl>
                                        <p:attrNameLst>
                                          <p:attrName>style.visibility</p:attrName>
                                        </p:attrNameLst>
                                      </p:cBhvr>
                                      <p:to>
                                        <p:strVal val="visible"/>
                                      </p:to>
                                    </p:set>
                                    <p:animEffect transition="in" filter="wipe(up)">
                                      <p:cBhvr>
                                        <p:cTn id="68" dur="500"/>
                                        <p:tgtEl>
                                          <p:spTgt spid="9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81"/>
                                        </p:tgtEl>
                                        <p:attrNameLst>
                                          <p:attrName>style.visibility</p:attrName>
                                        </p:attrNameLst>
                                      </p:cBhvr>
                                      <p:to>
                                        <p:strVal val="visible"/>
                                      </p:to>
                                    </p:set>
                                    <p:animEffect transition="in" filter="fade">
                                      <p:cBhvr>
                                        <p:cTn id="73" dur="500"/>
                                        <p:tgtEl>
                                          <p:spTgt spid="81"/>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95"/>
                                        </p:tgtEl>
                                        <p:attrNameLst>
                                          <p:attrName>style.visibility</p:attrName>
                                        </p:attrNameLst>
                                      </p:cBhvr>
                                      <p:to>
                                        <p:strVal val="visible"/>
                                      </p:to>
                                    </p:set>
                                    <p:animEffect transition="in" filter="fade">
                                      <p:cBhvr>
                                        <p:cTn id="77" dur="500"/>
                                        <p:tgtEl>
                                          <p:spTgt spid="95"/>
                                        </p:tgtEl>
                                      </p:cBhvr>
                                    </p:animEffect>
                                  </p:childTnLst>
                                </p:cTn>
                              </p:par>
                            </p:childTnLst>
                          </p:cTn>
                        </p:par>
                        <p:par>
                          <p:cTn id="78" fill="hold">
                            <p:stCondLst>
                              <p:cond delay="1000"/>
                            </p:stCondLst>
                            <p:childTnLst>
                              <p:par>
                                <p:cTn id="79" presetID="22" presetClass="entr" presetSubtype="8" fill="hold" nodeType="afterEffect">
                                  <p:stCondLst>
                                    <p:cond delay="0"/>
                                  </p:stCondLst>
                                  <p:childTnLst>
                                    <p:set>
                                      <p:cBhvr>
                                        <p:cTn id="80" dur="1" fill="hold">
                                          <p:stCondLst>
                                            <p:cond delay="0"/>
                                          </p:stCondLst>
                                        </p:cTn>
                                        <p:tgtEl>
                                          <p:spTgt spid="85"/>
                                        </p:tgtEl>
                                        <p:attrNameLst>
                                          <p:attrName>style.visibility</p:attrName>
                                        </p:attrNameLst>
                                      </p:cBhvr>
                                      <p:to>
                                        <p:strVal val="visible"/>
                                      </p:to>
                                    </p:set>
                                    <p:animEffect transition="in" filter="wipe(left)">
                                      <p:cBhvr>
                                        <p:cTn id="81" dur="1000"/>
                                        <p:tgtEl>
                                          <p:spTgt spid="85"/>
                                        </p:tgtEl>
                                      </p:cBhvr>
                                    </p:animEffect>
                                  </p:childTnLst>
                                </p:cTn>
                              </p:par>
                            </p:childTnLst>
                          </p:cTn>
                        </p:par>
                        <p:par>
                          <p:cTn id="82" fill="hold">
                            <p:stCondLst>
                              <p:cond delay="2000"/>
                            </p:stCondLst>
                            <p:childTnLst>
                              <p:par>
                                <p:cTn id="83" presetID="10" presetClass="entr" presetSubtype="0" fill="hold" grpId="0" nodeType="after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par>
                          <p:cTn id="86" fill="hold">
                            <p:stCondLst>
                              <p:cond delay="2500"/>
                            </p:stCondLst>
                            <p:childTnLst>
                              <p:par>
                                <p:cTn id="87" presetID="10" presetClass="entr" presetSubtype="0" fill="hold" grpId="0" nodeType="afterEffect">
                                  <p:stCondLst>
                                    <p:cond delay="0"/>
                                  </p:stCondLst>
                                  <p:childTnLst>
                                    <p:set>
                                      <p:cBhvr>
                                        <p:cTn id="88" dur="1" fill="hold">
                                          <p:stCondLst>
                                            <p:cond delay="0"/>
                                          </p:stCondLst>
                                        </p:cTn>
                                        <p:tgtEl>
                                          <p:spTgt spid="96"/>
                                        </p:tgtEl>
                                        <p:attrNameLst>
                                          <p:attrName>style.visibility</p:attrName>
                                        </p:attrNameLst>
                                      </p:cBhvr>
                                      <p:to>
                                        <p:strVal val="visible"/>
                                      </p:to>
                                    </p:set>
                                    <p:animEffect transition="in" filter="fade">
                                      <p:cBhvr>
                                        <p:cTn id="89" dur="500"/>
                                        <p:tgtEl>
                                          <p:spTgt spid="96"/>
                                        </p:tgtEl>
                                      </p:cBhvr>
                                    </p:animEffect>
                                  </p:childTnLst>
                                </p:cTn>
                              </p:par>
                            </p:childTnLst>
                          </p:cTn>
                        </p:par>
                        <p:par>
                          <p:cTn id="90" fill="hold">
                            <p:stCondLst>
                              <p:cond delay="3000"/>
                            </p:stCondLst>
                            <p:childTnLst>
                              <p:par>
                                <p:cTn id="91" presetID="10" presetClass="entr" presetSubtype="0" fill="hold" grpId="0" nodeType="afterEffect">
                                  <p:stCondLst>
                                    <p:cond delay="0"/>
                                  </p:stCondLst>
                                  <p:childTnLst>
                                    <p:set>
                                      <p:cBhvr>
                                        <p:cTn id="92" dur="1" fill="hold">
                                          <p:stCondLst>
                                            <p:cond delay="0"/>
                                          </p:stCondLst>
                                        </p:cTn>
                                        <p:tgtEl>
                                          <p:spTgt spid="86"/>
                                        </p:tgtEl>
                                        <p:attrNameLst>
                                          <p:attrName>style.visibility</p:attrName>
                                        </p:attrNameLst>
                                      </p:cBhvr>
                                      <p:to>
                                        <p:strVal val="visible"/>
                                      </p:to>
                                    </p:set>
                                    <p:animEffect transition="in" filter="fade">
                                      <p:cBhvr>
                                        <p:cTn id="93" dur="500"/>
                                        <p:tgtEl>
                                          <p:spTgt spid="86"/>
                                        </p:tgtEl>
                                      </p:cBhvr>
                                    </p:animEffect>
                                  </p:childTnLst>
                                </p:cTn>
                              </p:par>
                            </p:childTnLst>
                          </p:cTn>
                        </p:par>
                        <p:par>
                          <p:cTn id="94" fill="hold">
                            <p:stCondLst>
                              <p:cond delay="3500"/>
                            </p:stCondLst>
                            <p:childTnLst>
                              <p:par>
                                <p:cTn id="95" presetID="10" presetClass="entr" presetSubtype="0" fill="hold" grpId="0" nodeType="afterEffect">
                                  <p:stCondLst>
                                    <p:cond delay="0"/>
                                  </p:stCondLst>
                                  <p:childTnLst>
                                    <p:set>
                                      <p:cBhvr>
                                        <p:cTn id="96" dur="1" fill="hold">
                                          <p:stCondLst>
                                            <p:cond delay="0"/>
                                          </p:stCondLst>
                                        </p:cTn>
                                        <p:tgtEl>
                                          <p:spTgt spid="89"/>
                                        </p:tgtEl>
                                        <p:attrNameLst>
                                          <p:attrName>style.visibility</p:attrName>
                                        </p:attrNameLst>
                                      </p:cBhvr>
                                      <p:to>
                                        <p:strVal val="visible"/>
                                      </p:to>
                                    </p:set>
                                    <p:animEffect transition="in" filter="fade">
                                      <p:cBhvr>
                                        <p:cTn id="97" dur="500"/>
                                        <p:tgtEl>
                                          <p:spTgt spid="89"/>
                                        </p:tgtEl>
                                      </p:cBhvr>
                                    </p:animEffect>
                                  </p:childTnLst>
                                </p:cTn>
                              </p:par>
                            </p:childTnLst>
                          </p:cTn>
                        </p:par>
                        <p:par>
                          <p:cTn id="98" fill="hold">
                            <p:stCondLst>
                              <p:cond delay="4000"/>
                            </p:stCondLst>
                            <p:childTnLst>
                              <p:par>
                                <p:cTn id="99" presetID="10" presetClass="entr" presetSubtype="0" fill="hold" grpId="0" nodeType="afterEffect">
                                  <p:stCondLst>
                                    <p:cond delay="0"/>
                                  </p:stCondLst>
                                  <p:childTnLst>
                                    <p:set>
                                      <p:cBhvr>
                                        <p:cTn id="100" dur="1" fill="hold">
                                          <p:stCondLst>
                                            <p:cond delay="0"/>
                                          </p:stCondLst>
                                        </p:cTn>
                                        <p:tgtEl>
                                          <p:spTgt spid="88"/>
                                        </p:tgtEl>
                                        <p:attrNameLst>
                                          <p:attrName>style.visibility</p:attrName>
                                        </p:attrNameLst>
                                      </p:cBhvr>
                                      <p:to>
                                        <p:strVal val="visible"/>
                                      </p:to>
                                    </p:set>
                                    <p:animEffect transition="in" filter="fade">
                                      <p:cBhvr>
                                        <p:cTn id="101" dur="500"/>
                                        <p:tgtEl>
                                          <p:spTgt spid="88"/>
                                        </p:tgtEl>
                                      </p:cBhvr>
                                    </p:animEffect>
                                  </p:childTnLst>
                                </p:cTn>
                              </p:par>
                            </p:childTnLst>
                          </p:cTn>
                        </p:par>
                        <p:par>
                          <p:cTn id="102" fill="hold">
                            <p:stCondLst>
                              <p:cond delay="4500"/>
                            </p:stCondLst>
                            <p:childTnLst>
                              <p:par>
                                <p:cTn id="103" presetID="22" presetClass="entr" presetSubtype="4" fill="hold" nodeType="afterEffect">
                                  <p:stCondLst>
                                    <p:cond delay="0"/>
                                  </p:stCondLst>
                                  <p:childTnLst>
                                    <p:set>
                                      <p:cBhvr>
                                        <p:cTn id="104" dur="1" fill="hold">
                                          <p:stCondLst>
                                            <p:cond delay="0"/>
                                          </p:stCondLst>
                                        </p:cTn>
                                        <p:tgtEl>
                                          <p:spTgt spid="87"/>
                                        </p:tgtEl>
                                        <p:attrNameLst>
                                          <p:attrName>style.visibility</p:attrName>
                                        </p:attrNameLst>
                                      </p:cBhvr>
                                      <p:to>
                                        <p:strVal val="visible"/>
                                      </p:to>
                                    </p:set>
                                    <p:animEffect transition="in" filter="wipe(down)">
                                      <p:cBhvr>
                                        <p:cTn id="105" dur="1000"/>
                                        <p:tgtEl>
                                          <p:spTgt spid="87"/>
                                        </p:tgtEl>
                                      </p:cBhvr>
                                    </p:animEffect>
                                  </p:childTnLst>
                                </p:cTn>
                              </p:par>
                            </p:childTnLst>
                          </p:cTn>
                        </p:par>
                        <p:par>
                          <p:cTn id="106" fill="hold">
                            <p:stCondLst>
                              <p:cond delay="5500"/>
                            </p:stCondLst>
                            <p:childTnLst>
                              <p:par>
                                <p:cTn id="107" presetID="10" presetClass="entr" presetSubtype="0" fill="hold" nodeType="afterEffect">
                                  <p:stCondLst>
                                    <p:cond delay="0"/>
                                  </p:stCondLst>
                                  <p:childTnLst>
                                    <p:set>
                                      <p:cBhvr>
                                        <p:cTn id="108" dur="1" fill="hold">
                                          <p:stCondLst>
                                            <p:cond delay="0"/>
                                          </p:stCondLst>
                                        </p:cTn>
                                        <p:tgtEl>
                                          <p:spTgt spid="67"/>
                                        </p:tgtEl>
                                        <p:attrNameLst>
                                          <p:attrName>style.visibility</p:attrName>
                                        </p:attrNameLst>
                                      </p:cBhvr>
                                      <p:to>
                                        <p:strVal val="visible"/>
                                      </p:to>
                                    </p:set>
                                    <p:animEffect transition="in" filter="fade">
                                      <p:cBhvr>
                                        <p:cTn id="109"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6" grpId="0" animBg="1"/>
      <p:bldP spid="88" grpId="0" animBg="1"/>
      <p:bldP spid="89" grpId="0" animBg="1"/>
      <p:bldP spid="90" grpId="0" animBg="1"/>
      <p:bldP spid="91" grpId="0" animBg="1"/>
      <p:bldP spid="95" grpId="0" animBg="1"/>
      <p:bldP spid="96" grpId="0" animBg="1"/>
      <p:bldP spid="97" grpId="0" animBg="1"/>
      <p:bldP spid="98" grpId="0" animBg="1"/>
      <p:bldP spid="99" grpId="0" animBg="1"/>
      <p:bldP spid="100" grpId="0" animBg="1"/>
      <p:bldP spid="104" grpId="0" animBg="1"/>
      <p:bldP spid="10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Rectangle 7"/>
          <p:cNvSpPr>
            <a:spLocks noGrp="1" noChangeArrowheads="1"/>
          </p:cNvSpPr>
          <p:nvPr>
            <p:ph type="title"/>
          </p:nvPr>
        </p:nvSpPr>
        <p:spPr/>
        <p:txBody>
          <a:bodyPr/>
          <a:lstStyle/>
          <a:p>
            <a:r>
              <a:rPr lang="en-US" dirty="0" smtClean="0"/>
              <a:t>The Publish and Subscribe Architecture </a:t>
            </a:r>
          </a:p>
        </p:txBody>
      </p:sp>
      <p:sp>
        <p:nvSpPr>
          <p:cNvPr id="55" name="AutoShape 4"/>
          <p:cNvSpPr>
            <a:spLocks noChangeArrowheads="1"/>
          </p:cNvSpPr>
          <p:nvPr/>
        </p:nvSpPr>
        <p:spPr bwMode="auto">
          <a:xfrm>
            <a:off x="3763366" y="2248934"/>
            <a:ext cx="1486337" cy="2167978"/>
          </a:xfrm>
          <a:prstGeom prst="roundRect">
            <a:avLst>
              <a:gd name="adj" fmla="val 2931"/>
            </a:avLst>
          </a:prstGeom>
          <a:solidFill>
            <a:srgbClr val="EAEAEA"/>
          </a:solidFill>
          <a:ln w="9525" algn="ctr">
            <a:solidFill>
              <a:srgbClr val="808080"/>
            </a:solidFill>
            <a:prstDash val="sysDot"/>
            <a:round/>
            <a:headEnd/>
            <a:tailEnd/>
          </a:ln>
        </p:spPr>
        <p:txBody>
          <a:bodyPr/>
          <a:lstStyle/>
          <a:p>
            <a:pPr algn="ctr">
              <a:lnSpc>
                <a:spcPct val="90000"/>
              </a:lnSpc>
              <a:spcBef>
                <a:spcPct val="40000"/>
              </a:spcBef>
            </a:pPr>
            <a:r>
              <a:rPr lang="en-US" sz="1632" b="1" dirty="0"/>
              <a:t>Receive Location</a:t>
            </a:r>
          </a:p>
        </p:txBody>
      </p:sp>
      <p:grpSp>
        <p:nvGrpSpPr>
          <p:cNvPr id="56" name="Group 55"/>
          <p:cNvGrpSpPr/>
          <p:nvPr/>
        </p:nvGrpSpPr>
        <p:grpSpPr>
          <a:xfrm>
            <a:off x="1632937" y="2107527"/>
            <a:ext cx="1958477" cy="1329497"/>
            <a:chOff x="117020" y="2393415"/>
            <a:chExt cx="1920250" cy="1303547"/>
          </a:xfrm>
        </p:grpSpPr>
        <p:sp>
          <p:nvSpPr>
            <p:cNvPr id="57" name="AutoShape 5"/>
            <p:cNvSpPr>
              <a:spLocks noChangeArrowheads="1"/>
            </p:cNvSpPr>
            <p:nvPr/>
          </p:nvSpPr>
          <p:spPr bwMode="auto">
            <a:xfrm>
              <a:off x="234495" y="2393415"/>
              <a:ext cx="1802775" cy="1303547"/>
            </a:xfrm>
            <a:prstGeom prst="roundRect">
              <a:avLst>
                <a:gd name="adj" fmla="val 4167"/>
              </a:avLst>
            </a:prstGeom>
            <a:gradFill rotWithShape="1">
              <a:gsLst>
                <a:gs pos="0">
                  <a:srgbClr val="EEEFD7"/>
                </a:gs>
                <a:gs pos="100000">
                  <a:srgbClr val="D5D69C"/>
                </a:gs>
              </a:gsLst>
              <a:lin ang="2700000" scaled="1"/>
            </a:gradFill>
            <a:ln w="9525">
              <a:solidFill>
                <a:srgbClr val="4D4D4D"/>
              </a:solidFill>
              <a:round/>
              <a:headEnd/>
              <a:tailEnd/>
            </a:ln>
            <a:effectLst>
              <a:outerShdw dist="35921" dir="2700000" algn="ctr" rotWithShape="0">
                <a:srgbClr val="AFAFAF"/>
              </a:outerShdw>
            </a:effectLst>
          </p:spPr>
          <p:txBody>
            <a:bodyPr wrap="square" lIns="279781" anchor="ctr">
              <a:spAutoFit/>
            </a:bodyPr>
            <a:lstStyle/>
            <a:p>
              <a:pPr algn="l">
                <a:lnSpc>
                  <a:spcPct val="90000"/>
                </a:lnSpc>
                <a:spcBef>
                  <a:spcPct val="40000"/>
                </a:spcBef>
                <a:buClr>
                  <a:srgbClr val="8DACD0"/>
                </a:buClr>
                <a:buSzPct val="70000"/>
                <a:buFont typeface="Wingdings" pitchFamily="2" charset="2"/>
                <a:buNone/>
                <a:defRPr/>
              </a:pPr>
              <a:r>
                <a:rPr lang="en-US" sz="1428" dirty="0"/>
                <a:t>Messages received, processed, and published to the </a:t>
              </a:r>
              <a:r>
                <a:rPr lang="en-US" sz="1428" dirty="0" err="1"/>
                <a:t>MessageBox</a:t>
              </a:r>
              <a:r>
                <a:rPr lang="en-US" sz="1428" dirty="0"/>
                <a:t> database</a:t>
              </a:r>
            </a:p>
          </p:txBody>
        </p:sp>
        <p:sp>
          <p:nvSpPr>
            <p:cNvPr id="58" name="AutoShape 6"/>
            <p:cNvSpPr>
              <a:spLocks noChangeArrowheads="1"/>
            </p:cNvSpPr>
            <p:nvPr/>
          </p:nvSpPr>
          <p:spPr bwMode="auto">
            <a:xfrm>
              <a:off x="117020" y="2855483"/>
              <a:ext cx="327025" cy="381000"/>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lgn="ctr">
                <a:defRPr/>
              </a:pPr>
              <a:r>
                <a:rPr lang="en-US" sz="1836" dirty="0">
                  <a:solidFill>
                    <a:srgbClr val="990033"/>
                  </a:solidFill>
                </a:rPr>
                <a:t>2</a:t>
              </a:r>
            </a:p>
          </p:txBody>
        </p:sp>
      </p:grpSp>
      <p:grpSp>
        <p:nvGrpSpPr>
          <p:cNvPr id="59" name="Group 58"/>
          <p:cNvGrpSpPr/>
          <p:nvPr/>
        </p:nvGrpSpPr>
        <p:grpSpPr>
          <a:xfrm>
            <a:off x="5628231" y="1531956"/>
            <a:ext cx="2904671" cy="918329"/>
            <a:chOff x="4773613" y="4855223"/>
            <a:chExt cx="2847975" cy="900404"/>
          </a:xfrm>
        </p:grpSpPr>
        <p:sp>
          <p:nvSpPr>
            <p:cNvPr id="60" name="AutoShape 9"/>
            <p:cNvSpPr>
              <a:spLocks noChangeArrowheads="1"/>
            </p:cNvSpPr>
            <p:nvPr/>
          </p:nvSpPr>
          <p:spPr bwMode="auto">
            <a:xfrm>
              <a:off x="4903788" y="4855223"/>
              <a:ext cx="2717800" cy="900404"/>
            </a:xfrm>
            <a:prstGeom prst="roundRect">
              <a:avLst>
                <a:gd name="adj" fmla="val 4167"/>
              </a:avLst>
            </a:prstGeom>
            <a:gradFill rotWithShape="1">
              <a:gsLst>
                <a:gs pos="0">
                  <a:srgbClr val="EEEFD7"/>
                </a:gs>
                <a:gs pos="100000">
                  <a:srgbClr val="D5D69C"/>
                </a:gs>
              </a:gsLst>
              <a:lin ang="2700000" scaled="1"/>
            </a:gradFill>
            <a:ln w="9525">
              <a:solidFill>
                <a:srgbClr val="4D4D4D"/>
              </a:solidFill>
              <a:round/>
              <a:headEnd/>
              <a:tailEnd/>
            </a:ln>
            <a:effectLst>
              <a:outerShdw dist="35921" dir="2700000" algn="ctr" rotWithShape="0">
                <a:srgbClr val="AFAFAF"/>
              </a:outerShdw>
            </a:effectLst>
          </p:spPr>
          <p:txBody>
            <a:bodyPr lIns="279781" anchor="ctr">
              <a:spAutoFit/>
            </a:bodyPr>
            <a:lstStyle/>
            <a:p>
              <a:pPr algn="l">
                <a:lnSpc>
                  <a:spcPct val="90000"/>
                </a:lnSpc>
                <a:spcBef>
                  <a:spcPct val="40000"/>
                </a:spcBef>
                <a:buClr>
                  <a:srgbClr val="8DACD0"/>
                </a:buClr>
                <a:buSzPct val="70000"/>
                <a:buFont typeface="Wingdings" pitchFamily="2" charset="2"/>
                <a:buNone/>
                <a:defRPr/>
              </a:pPr>
              <a:r>
                <a:rPr lang="en-US" sz="1428" dirty="0"/>
                <a:t>A filter expression defines properties of messages in which each subscriber is interested.</a:t>
              </a:r>
            </a:p>
          </p:txBody>
        </p:sp>
        <p:sp>
          <p:nvSpPr>
            <p:cNvPr id="61" name="AutoShape 10"/>
            <p:cNvSpPr>
              <a:spLocks noChangeArrowheads="1"/>
            </p:cNvSpPr>
            <p:nvPr/>
          </p:nvSpPr>
          <p:spPr bwMode="auto">
            <a:xfrm>
              <a:off x="4773613" y="5114925"/>
              <a:ext cx="327025" cy="381000"/>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lgn="ctr">
                <a:defRPr/>
              </a:pPr>
              <a:r>
                <a:rPr lang="en-US" sz="1836" dirty="0">
                  <a:solidFill>
                    <a:srgbClr val="990033"/>
                  </a:solidFill>
                </a:rPr>
                <a:t>1</a:t>
              </a:r>
            </a:p>
          </p:txBody>
        </p:sp>
      </p:grpSp>
      <p:grpSp>
        <p:nvGrpSpPr>
          <p:cNvPr id="62" name="Group 61"/>
          <p:cNvGrpSpPr/>
          <p:nvPr/>
        </p:nvGrpSpPr>
        <p:grpSpPr>
          <a:xfrm>
            <a:off x="2914956" y="4874380"/>
            <a:ext cx="3006675" cy="1035920"/>
            <a:chOff x="1374015" y="5106263"/>
            <a:chExt cx="2947988" cy="1015700"/>
          </a:xfrm>
        </p:grpSpPr>
        <p:sp>
          <p:nvSpPr>
            <p:cNvPr id="63" name="AutoShape 11"/>
            <p:cNvSpPr>
              <a:spLocks noChangeArrowheads="1"/>
            </p:cNvSpPr>
            <p:nvPr/>
          </p:nvSpPr>
          <p:spPr bwMode="auto">
            <a:xfrm>
              <a:off x="1491490" y="5106263"/>
              <a:ext cx="2830513" cy="1015700"/>
            </a:xfrm>
            <a:prstGeom prst="roundRect">
              <a:avLst>
                <a:gd name="adj" fmla="val 4167"/>
              </a:avLst>
            </a:prstGeom>
            <a:gradFill rotWithShape="1">
              <a:gsLst>
                <a:gs pos="0">
                  <a:srgbClr val="EEEFD7"/>
                </a:gs>
                <a:gs pos="100000">
                  <a:srgbClr val="D5D69C"/>
                </a:gs>
              </a:gsLst>
              <a:lin ang="2700000" scaled="1"/>
            </a:gradFill>
            <a:ln w="9525">
              <a:solidFill>
                <a:srgbClr val="4D4D4D"/>
              </a:solidFill>
              <a:round/>
              <a:headEnd/>
              <a:tailEnd/>
            </a:ln>
            <a:effectLst>
              <a:outerShdw dist="35921" dir="2700000" algn="ctr" rotWithShape="0">
                <a:srgbClr val="AFAFAF"/>
              </a:outerShdw>
            </a:effectLst>
          </p:spPr>
          <p:txBody>
            <a:bodyPr lIns="279781" anchor="ctr">
              <a:spAutoFit/>
            </a:bodyPr>
            <a:lstStyle/>
            <a:p>
              <a:pPr algn="l">
                <a:lnSpc>
                  <a:spcPct val="90000"/>
                </a:lnSpc>
                <a:spcBef>
                  <a:spcPct val="40000"/>
                </a:spcBef>
                <a:buClr>
                  <a:srgbClr val="8DACD0"/>
                </a:buClr>
                <a:buSzPct val="70000"/>
                <a:buFont typeface="Wingdings" pitchFamily="2" charset="2"/>
                <a:buNone/>
                <a:defRPr/>
              </a:pPr>
              <a:r>
                <a:rPr lang="en-US" sz="1632" dirty="0"/>
                <a:t>Message properties are evaluated to determine which subscribers require a copy of the message</a:t>
              </a:r>
            </a:p>
          </p:txBody>
        </p:sp>
        <p:sp>
          <p:nvSpPr>
            <p:cNvPr id="64" name="AutoShape 12"/>
            <p:cNvSpPr>
              <a:spLocks noChangeArrowheads="1"/>
            </p:cNvSpPr>
            <p:nvPr/>
          </p:nvSpPr>
          <p:spPr bwMode="auto">
            <a:xfrm>
              <a:off x="1374015" y="5423612"/>
              <a:ext cx="327025" cy="381000"/>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lgn="ctr">
                <a:defRPr/>
              </a:pPr>
              <a:r>
                <a:rPr lang="en-US" sz="1836" dirty="0">
                  <a:solidFill>
                    <a:srgbClr val="990033"/>
                  </a:solidFill>
                </a:rPr>
                <a:t>3</a:t>
              </a:r>
            </a:p>
          </p:txBody>
        </p:sp>
      </p:grpSp>
      <p:grpSp>
        <p:nvGrpSpPr>
          <p:cNvPr id="65" name="Group 64"/>
          <p:cNvGrpSpPr/>
          <p:nvPr/>
        </p:nvGrpSpPr>
        <p:grpSpPr>
          <a:xfrm>
            <a:off x="3292207" y="1321188"/>
            <a:ext cx="1444240" cy="926127"/>
            <a:chOff x="1743903" y="1622425"/>
            <a:chExt cx="1416050" cy="908050"/>
          </a:xfrm>
        </p:grpSpPr>
        <p:sp>
          <p:nvSpPr>
            <p:cNvPr id="66" name="Text Box 8"/>
            <p:cNvSpPr txBox="1">
              <a:spLocks noChangeArrowheads="1"/>
            </p:cNvSpPr>
            <p:nvPr/>
          </p:nvSpPr>
          <p:spPr bwMode="auto">
            <a:xfrm>
              <a:off x="1743903" y="1660525"/>
              <a:ext cx="1016000" cy="544380"/>
            </a:xfrm>
            <a:prstGeom prst="rect">
              <a:avLst/>
            </a:prstGeom>
            <a:noFill/>
            <a:ln w="9525" algn="ctr">
              <a:noFill/>
              <a:miter lim="800000"/>
              <a:headEnd/>
              <a:tailEnd/>
            </a:ln>
          </p:spPr>
          <p:txBody>
            <a:bodyPr>
              <a:spAutoFit/>
            </a:bodyPr>
            <a:lstStyle/>
            <a:p>
              <a:pPr algn="r">
                <a:lnSpc>
                  <a:spcPct val="90000"/>
                </a:lnSpc>
                <a:spcBef>
                  <a:spcPct val="40000"/>
                </a:spcBef>
              </a:pPr>
              <a:r>
                <a:rPr lang="en-US" sz="1632"/>
                <a:t>XML or Flat File</a:t>
              </a:r>
            </a:p>
          </p:txBody>
        </p:sp>
        <p:sp>
          <p:nvSpPr>
            <p:cNvPr id="67" name="Line 24"/>
            <p:cNvSpPr>
              <a:spLocks noChangeShapeType="1"/>
            </p:cNvSpPr>
            <p:nvPr/>
          </p:nvSpPr>
          <p:spPr bwMode="auto">
            <a:xfrm flipV="1">
              <a:off x="2936115" y="1960563"/>
              <a:ext cx="0" cy="569912"/>
            </a:xfrm>
            <a:prstGeom prst="line">
              <a:avLst/>
            </a:prstGeom>
            <a:noFill/>
            <a:ln w="38100">
              <a:solidFill>
                <a:srgbClr val="CC0000"/>
              </a:solidFill>
              <a:round/>
              <a:headEnd type="triangle" w="med" len="med"/>
              <a:tailEnd/>
            </a:ln>
          </p:spPr>
          <p:txBody>
            <a:bodyPr anchor="ctr"/>
            <a:lstStyle/>
            <a:p>
              <a:endParaRPr lang="en-US" sz="1836"/>
            </a:p>
          </p:txBody>
        </p:sp>
        <p:pic>
          <p:nvPicPr>
            <p:cNvPr id="68" name="Picture 25" descr="Documen_Writing01"/>
            <p:cNvPicPr>
              <a:picLocks noChangeAspect="1" noChangeArrowheads="1"/>
            </p:cNvPicPr>
            <p:nvPr/>
          </p:nvPicPr>
          <p:blipFill>
            <a:blip r:embed="rId3" cstate="print"/>
            <a:srcRect/>
            <a:stretch>
              <a:fillRect/>
            </a:stretch>
          </p:blipFill>
          <p:spPr bwMode="auto">
            <a:xfrm>
              <a:off x="2712278" y="1622425"/>
              <a:ext cx="447675" cy="731838"/>
            </a:xfrm>
            <a:prstGeom prst="rect">
              <a:avLst/>
            </a:prstGeom>
            <a:noFill/>
            <a:ln w="9525">
              <a:noFill/>
              <a:miter lim="800000"/>
              <a:headEnd/>
              <a:tailEnd/>
            </a:ln>
          </p:spPr>
        </p:pic>
      </p:grpSp>
      <p:sp>
        <p:nvSpPr>
          <p:cNvPr id="69" name="Line 26"/>
          <p:cNvSpPr>
            <a:spLocks noChangeShapeType="1"/>
          </p:cNvSpPr>
          <p:nvPr/>
        </p:nvSpPr>
        <p:spPr bwMode="auto">
          <a:xfrm flipV="1">
            <a:off x="4506535" y="3277065"/>
            <a:ext cx="0" cy="464683"/>
          </a:xfrm>
          <a:prstGeom prst="line">
            <a:avLst/>
          </a:prstGeom>
          <a:noFill/>
          <a:ln w="38100">
            <a:solidFill>
              <a:srgbClr val="CC0000"/>
            </a:solidFill>
            <a:round/>
            <a:headEnd type="triangle" w="med" len="med"/>
            <a:tailEnd/>
          </a:ln>
        </p:spPr>
        <p:txBody>
          <a:bodyPr anchor="ctr"/>
          <a:lstStyle/>
          <a:p>
            <a:endParaRPr lang="en-US" sz="1836"/>
          </a:p>
        </p:txBody>
      </p:sp>
      <p:grpSp>
        <p:nvGrpSpPr>
          <p:cNvPr id="70" name="Group 69"/>
          <p:cNvGrpSpPr/>
          <p:nvPr/>
        </p:nvGrpSpPr>
        <p:grpSpPr>
          <a:xfrm>
            <a:off x="8526777" y="3882129"/>
            <a:ext cx="2129120" cy="918329"/>
            <a:chOff x="5157788" y="1792215"/>
            <a:chExt cx="2087562" cy="900404"/>
          </a:xfrm>
        </p:grpSpPr>
        <p:sp>
          <p:nvSpPr>
            <p:cNvPr id="71" name="AutoShape 29"/>
            <p:cNvSpPr>
              <a:spLocks noChangeArrowheads="1"/>
            </p:cNvSpPr>
            <p:nvPr/>
          </p:nvSpPr>
          <p:spPr bwMode="auto">
            <a:xfrm>
              <a:off x="5291138" y="1792215"/>
              <a:ext cx="1954212" cy="900404"/>
            </a:xfrm>
            <a:prstGeom prst="roundRect">
              <a:avLst>
                <a:gd name="adj" fmla="val 4167"/>
              </a:avLst>
            </a:prstGeom>
            <a:gradFill rotWithShape="1">
              <a:gsLst>
                <a:gs pos="0">
                  <a:srgbClr val="EEEFD7"/>
                </a:gs>
                <a:gs pos="100000">
                  <a:srgbClr val="D5D69C"/>
                </a:gs>
              </a:gsLst>
              <a:lin ang="2700000" scaled="1"/>
            </a:gradFill>
            <a:ln w="9525">
              <a:solidFill>
                <a:srgbClr val="4D4D4D"/>
              </a:solidFill>
              <a:round/>
              <a:headEnd/>
              <a:tailEnd/>
            </a:ln>
            <a:effectLst>
              <a:outerShdw dist="35921" dir="2700000" algn="ctr" rotWithShape="0">
                <a:srgbClr val="AFAFAF"/>
              </a:outerShdw>
            </a:effectLst>
          </p:spPr>
          <p:txBody>
            <a:bodyPr lIns="279781" anchor="ctr">
              <a:spAutoFit/>
            </a:bodyPr>
            <a:lstStyle/>
            <a:p>
              <a:pPr algn="l">
                <a:lnSpc>
                  <a:spcPct val="90000"/>
                </a:lnSpc>
                <a:spcBef>
                  <a:spcPct val="40000"/>
                </a:spcBef>
                <a:buClr>
                  <a:srgbClr val="8DACD0"/>
                </a:buClr>
                <a:buSzPct val="70000"/>
                <a:buFont typeface="Wingdings" pitchFamily="2" charset="2"/>
                <a:buNone/>
                <a:defRPr/>
              </a:pPr>
              <a:r>
                <a:rPr lang="en-US" sz="1428" dirty="0"/>
                <a:t>A copy of the message is delivered to each subscriber</a:t>
              </a:r>
            </a:p>
          </p:txBody>
        </p:sp>
        <p:sp>
          <p:nvSpPr>
            <p:cNvPr id="72" name="AutoShape 30"/>
            <p:cNvSpPr>
              <a:spLocks noChangeArrowheads="1"/>
            </p:cNvSpPr>
            <p:nvPr/>
          </p:nvSpPr>
          <p:spPr bwMode="auto">
            <a:xfrm>
              <a:off x="5157788" y="2051917"/>
              <a:ext cx="327025" cy="381000"/>
            </a:xfrm>
            <a:prstGeom prst="roundRect">
              <a:avLst>
                <a:gd name="adj" fmla="val 0"/>
              </a:avLst>
            </a:prstGeom>
            <a:gradFill rotWithShape="1">
              <a:gsLst>
                <a:gs pos="0">
                  <a:schemeClr val="folHlink"/>
                </a:gs>
                <a:gs pos="50000">
                  <a:srgbClr val="F0F0F0"/>
                </a:gs>
                <a:gs pos="100000">
                  <a:schemeClr val="folHlink"/>
                </a:gs>
              </a:gsLst>
              <a:lin ang="5400000" scaled="1"/>
            </a:gradFill>
            <a:ln w="9525">
              <a:solidFill>
                <a:schemeClr val="tx1"/>
              </a:solidFill>
              <a:round/>
              <a:headEnd/>
              <a:tailEnd/>
            </a:ln>
            <a:effectLst>
              <a:outerShdw dist="35921" dir="2700000" algn="ctr" rotWithShape="0">
                <a:schemeClr val="tx1">
                  <a:alpha val="50000"/>
                </a:schemeClr>
              </a:outerShdw>
            </a:effectLst>
          </p:spPr>
          <p:txBody>
            <a:bodyPr wrap="none" anchor="ctr"/>
            <a:lstStyle/>
            <a:p>
              <a:pPr algn="ctr">
                <a:defRPr/>
              </a:pPr>
              <a:r>
                <a:rPr lang="en-US" sz="1836" dirty="0">
                  <a:solidFill>
                    <a:srgbClr val="990033"/>
                  </a:solidFill>
                </a:rPr>
                <a:t>4</a:t>
              </a:r>
            </a:p>
          </p:txBody>
        </p:sp>
      </p:grpSp>
      <p:sp>
        <p:nvSpPr>
          <p:cNvPr id="73" name="Line 31"/>
          <p:cNvSpPr>
            <a:spLocks noChangeShapeType="1"/>
          </p:cNvSpPr>
          <p:nvPr/>
        </p:nvSpPr>
        <p:spPr bwMode="auto">
          <a:xfrm>
            <a:off x="7508368" y="4376412"/>
            <a:ext cx="1762630" cy="1331764"/>
          </a:xfrm>
          <a:prstGeom prst="line">
            <a:avLst/>
          </a:prstGeom>
          <a:noFill/>
          <a:ln w="38100">
            <a:solidFill>
              <a:srgbClr val="CC0000"/>
            </a:solidFill>
            <a:round/>
            <a:headEnd/>
            <a:tailEnd type="triangle" w="med" len="med"/>
          </a:ln>
        </p:spPr>
        <p:txBody>
          <a:bodyPr anchor="ctr"/>
          <a:lstStyle/>
          <a:p>
            <a:endParaRPr lang="en-US" sz="1836"/>
          </a:p>
        </p:txBody>
      </p:sp>
      <p:sp>
        <p:nvSpPr>
          <p:cNvPr id="74" name="Line 33"/>
          <p:cNvSpPr>
            <a:spLocks noChangeShapeType="1"/>
          </p:cNvSpPr>
          <p:nvPr/>
        </p:nvSpPr>
        <p:spPr bwMode="auto">
          <a:xfrm rot="3600000" flipH="1" flipV="1">
            <a:off x="8296751" y="2020057"/>
            <a:ext cx="126737" cy="2130660"/>
          </a:xfrm>
          <a:prstGeom prst="line">
            <a:avLst/>
          </a:prstGeom>
          <a:noFill/>
          <a:ln w="38100">
            <a:solidFill>
              <a:srgbClr val="CC0000"/>
            </a:solidFill>
            <a:round/>
            <a:headEnd type="triangle" w="med" len="med"/>
            <a:tailEnd type="none" w="med" len="med"/>
          </a:ln>
        </p:spPr>
        <p:txBody>
          <a:bodyPr anchor="ctr"/>
          <a:lstStyle/>
          <a:p>
            <a:endParaRPr lang="en-US" sz="1836"/>
          </a:p>
        </p:txBody>
      </p:sp>
      <p:sp>
        <p:nvSpPr>
          <p:cNvPr id="75" name="AutoShape 35"/>
          <p:cNvSpPr>
            <a:spLocks noChangeArrowheads="1"/>
          </p:cNvSpPr>
          <p:nvPr/>
        </p:nvSpPr>
        <p:spPr bwMode="auto">
          <a:xfrm>
            <a:off x="3852417" y="2912767"/>
            <a:ext cx="1309854" cy="565066"/>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5F5F5F">
                <a:alpha val="50000"/>
              </a:srgbClr>
            </a:outerShdw>
          </a:effectLst>
        </p:spPr>
        <p:txBody>
          <a:bodyPr anchor="ctr">
            <a:spAutoFit/>
          </a:bodyPr>
          <a:lstStyle/>
          <a:p>
            <a:pPr algn="ctr">
              <a:lnSpc>
                <a:spcPct val="90000"/>
              </a:lnSpc>
              <a:spcBef>
                <a:spcPct val="40000"/>
              </a:spcBef>
              <a:defRPr/>
            </a:pPr>
            <a:r>
              <a:rPr lang="en-US" sz="1632" dirty="0"/>
              <a:t>Receive</a:t>
            </a:r>
            <a:br>
              <a:rPr lang="en-US" sz="1632" dirty="0"/>
            </a:br>
            <a:r>
              <a:rPr lang="en-US" sz="1632" dirty="0"/>
              <a:t>Adapter</a:t>
            </a:r>
          </a:p>
        </p:txBody>
      </p:sp>
      <p:sp>
        <p:nvSpPr>
          <p:cNvPr id="76" name="AutoShape 36"/>
          <p:cNvSpPr>
            <a:spLocks noChangeArrowheads="1"/>
          </p:cNvSpPr>
          <p:nvPr/>
        </p:nvSpPr>
        <p:spPr bwMode="auto">
          <a:xfrm>
            <a:off x="3852417" y="3744986"/>
            <a:ext cx="1309854" cy="565066"/>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5F5F5F">
                <a:alpha val="50000"/>
              </a:srgbClr>
            </a:outerShdw>
          </a:effectLst>
        </p:spPr>
        <p:txBody>
          <a:bodyPr anchor="ctr">
            <a:spAutoFit/>
          </a:bodyPr>
          <a:lstStyle/>
          <a:p>
            <a:pPr algn="ctr">
              <a:lnSpc>
                <a:spcPct val="90000"/>
              </a:lnSpc>
              <a:spcBef>
                <a:spcPct val="40000"/>
              </a:spcBef>
              <a:defRPr/>
            </a:pPr>
            <a:r>
              <a:rPr lang="en-US" sz="1632"/>
              <a:t>Receive</a:t>
            </a:r>
            <a:br>
              <a:rPr lang="en-US" sz="1632"/>
            </a:br>
            <a:r>
              <a:rPr lang="en-US" sz="1632"/>
              <a:t>Pipeline</a:t>
            </a:r>
          </a:p>
        </p:txBody>
      </p:sp>
      <p:grpSp>
        <p:nvGrpSpPr>
          <p:cNvPr id="77" name="Group 76"/>
          <p:cNvGrpSpPr/>
          <p:nvPr/>
        </p:nvGrpSpPr>
        <p:grpSpPr>
          <a:xfrm>
            <a:off x="5197366" y="3395259"/>
            <a:ext cx="801982" cy="1029750"/>
            <a:chOff x="3611875" y="3656013"/>
            <a:chExt cx="786328" cy="1009650"/>
          </a:xfrm>
        </p:grpSpPr>
        <p:sp>
          <p:nvSpPr>
            <p:cNvPr id="78" name="Line 3"/>
            <p:cNvSpPr>
              <a:spLocks noChangeShapeType="1"/>
            </p:cNvSpPr>
            <p:nvPr/>
          </p:nvSpPr>
          <p:spPr bwMode="auto">
            <a:xfrm>
              <a:off x="3611875" y="4300538"/>
              <a:ext cx="786328" cy="0"/>
            </a:xfrm>
            <a:prstGeom prst="line">
              <a:avLst/>
            </a:prstGeom>
            <a:noFill/>
            <a:ln w="38100">
              <a:solidFill>
                <a:srgbClr val="CC0000"/>
              </a:solidFill>
              <a:round/>
              <a:headEnd/>
              <a:tailEnd type="triangle" w="med" len="med"/>
            </a:ln>
          </p:spPr>
          <p:txBody>
            <a:bodyPr anchor="ctr"/>
            <a:lstStyle/>
            <a:p>
              <a:endParaRPr lang="en-US" sz="1836"/>
            </a:p>
          </p:txBody>
        </p:sp>
        <p:pic>
          <p:nvPicPr>
            <p:cNvPr id="79" name="Picture 28" descr="Documen_Writing01"/>
            <p:cNvPicPr>
              <a:picLocks noChangeAspect="1" noChangeArrowheads="1"/>
            </p:cNvPicPr>
            <p:nvPr/>
          </p:nvPicPr>
          <p:blipFill>
            <a:blip r:embed="rId3" cstate="print"/>
            <a:srcRect/>
            <a:stretch>
              <a:fillRect/>
            </a:stretch>
          </p:blipFill>
          <p:spPr bwMode="auto">
            <a:xfrm>
              <a:off x="3777490" y="3933825"/>
              <a:ext cx="447675" cy="731838"/>
            </a:xfrm>
            <a:prstGeom prst="rect">
              <a:avLst/>
            </a:prstGeom>
            <a:noFill/>
            <a:ln w="9525">
              <a:noFill/>
              <a:miter lim="800000"/>
              <a:headEnd/>
              <a:tailEnd/>
            </a:ln>
          </p:spPr>
        </p:pic>
        <p:sp>
          <p:nvSpPr>
            <p:cNvPr id="80" name="Text Box 38"/>
            <p:cNvSpPr txBox="1">
              <a:spLocks noChangeArrowheads="1"/>
            </p:cNvSpPr>
            <p:nvPr/>
          </p:nvSpPr>
          <p:spPr bwMode="auto">
            <a:xfrm>
              <a:off x="3699703" y="3656013"/>
              <a:ext cx="682625" cy="318357"/>
            </a:xfrm>
            <a:prstGeom prst="rect">
              <a:avLst/>
            </a:prstGeom>
            <a:noFill/>
            <a:ln w="9525" algn="ctr">
              <a:noFill/>
              <a:miter lim="800000"/>
              <a:headEnd/>
              <a:tailEnd/>
            </a:ln>
          </p:spPr>
          <p:txBody>
            <a:bodyPr>
              <a:spAutoFit/>
            </a:bodyPr>
            <a:lstStyle/>
            <a:p>
              <a:pPr>
                <a:lnSpc>
                  <a:spcPct val="90000"/>
                </a:lnSpc>
                <a:spcBef>
                  <a:spcPct val="40000"/>
                </a:spcBef>
              </a:pPr>
              <a:r>
                <a:rPr lang="en-US" sz="1632" dirty="0"/>
                <a:t>XML</a:t>
              </a:r>
            </a:p>
          </p:txBody>
        </p:sp>
      </p:grpSp>
      <p:sp>
        <p:nvSpPr>
          <p:cNvPr id="81" name="Line 31"/>
          <p:cNvSpPr>
            <a:spLocks noChangeShapeType="1"/>
          </p:cNvSpPr>
          <p:nvPr/>
        </p:nvSpPr>
        <p:spPr bwMode="auto">
          <a:xfrm>
            <a:off x="7390861" y="4533090"/>
            <a:ext cx="1919308" cy="1488443"/>
          </a:xfrm>
          <a:prstGeom prst="line">
            <a:avLst/>
          </a:prstGeom>
          <a:noFill/>
          <a:ln w="38100">
            <a:solidFill>
              <a:srgbClr val="CC0000"/>
            </a:solidFill>
            <a:prstDash val="sysDot"/>
            <a:round/>
            <a:headEnd/>
            <a:tailEnd type="none" w="med" len="med"/>
          </a:ln>
        </p:spPr>
        <p:txBody>
          <a:bodyPr anchor="ctr"/>
          <a:lstStyle/>
          <a:p>
            <a:endParaRPr lang="en-US" sz="1836"/>
          </a:p>
        </p:txBody>
      </p:sp>
      <p:sp>
        <p:nvSpPr>
          <p:cNvPr id="82" name="AutoShape 37"/>
          <p:cNvSpPr>
            <a:spLocks noChangeArrowheads="1"/>
          </p:cNvSpPr>
          <p:nvPr/>
        </p:nvSpPr>
        <p:spPr bwMode="auto">
          <a:xfrm>
            <a:off x="7312521" y="5293165"/>
            <a:ext cx="1275853" cy="330975"/>
          </a:xfrm>
          <a:prstGeom prst="roundRect">
            <a:avLst>
              <a:gd name="adj" fmla="val 4167"/>
            </a:avLst>
          </a:prstGeom>
          <a:solidFill>
            <a:schemeClr val="bg1"/>
          </a:solidFill>
          <a:ln w="9525">
            <a:solidFill>
              <a:srgbClr val="4D4D4D"/>
            </a:solidFill>
            <a:round/>
            <a:headEnd/>
            <a:tailEnd/>
          </a:ln>
          <a:effectLst>
            <a:outerShdw dist="35921" dir="2700000" algn="ctr" rotWithShape="0">
              <a:srgbClr val="5F5F5F">
                <a:alpha val="50000"/>
              </a:srgbClr>
            </a:outerShdw>
          </a:effectLst>
        </p:spPr>
        <p:txBody>
          <a:bodyPr anchor="ctr">
            <a:spAutoFit/>
          </a:bodyPr>
          <a:lstStyle/>
          <a:p>
            <a:pPr>
              <a:lnSpc>
                <a:spcPct val="90000"/>
              </a:lnSpc>
              <a:spcBef>
                <a:spcPct val="40000"/>
              </a:spcBef>
              <a:defRPr/>
            </a:pPr>
            <a:r>
              <a:rPr lang="en-US" sz="1632" dirty="0"/>
              <a:t>Subscribed</a:t>
            </a:r>
            <a:endParaRPr lang="en-US" sz="1836" dirty="0"/>
          </a:p>
        </p:txBody>
      </p:sp>
      <p:sp>
        <p:nvSpPr>
          <p:cNvPr id="83" name="Line 31"/>
          <p:cNvSpPr>
            <a:spLocks noChangeShapeType="1"/>
          </p:cNvSpPr>
          <p:nvPr/>
        </p:nvSpPr>
        <p:spPr bwMode="auto">
          <a:xfrm flipV="1">
            <a:off x="7406646" y="2811201"/>
            <a:ext cx="1864353" cy="1214256"/>
          </a:xfrm>
          <a:prstGeom prst="line">
            <a:avLst/>
          </a:prstGeom>
          <a:noFill/>
          <a:ln w="38100">
            <a:solidFill>
              <a:srgbClr val="CC0000"/>
            </a:solidFill>
            <a:prstDash val="sysDot"/>
            <a:round/>
            <a:headEnd/>
            <a:tailEnd type="none" w="med" len="med"/>
          </a:ln>
        </p:spPr>
        <p:txBody>
          <a:bodyPr anchor="ctr"/>
          <a:lstStyle/>
          <a:p>
            <a:endParaRPr lang="en-US" sz="1836"/>
          </a:p>
        </p:txBody>
      </p:sp>
      <p:grpSp>
        <p:nvGrpSpPr>
          <p:cNvPr id="84" name="Group 83"/>
          <p:cNvGrpSpPr/>
          <p:nvPr/>
        </p:nvGrpSpPr>
        <p:grpSpPr>
          <a:xfrm>
            <a:off x="9220049" y="1469835"/>
            <a:ext cx="1382714" cy="1654723"/>
            <a:chOff x="7556040" y="1768170"/>
            <a:chExt cx="1355725" cy="1622425"/>
          </a:xfrm>
        </p:grpSpPr>
        <p:sp>
          <p:nvSpPr>
            <p:cNvPr id="85" name="AutoShape 13"/>
            <p:cNvSpPr>
              <a:spLocks noChangeArrowheads="1"/>
            </p:cNvSpPr>
            <p:nvPr/>
          </p:nvSpPr>
          <p:spPr bwMode="auto">
            <a:xfrm>
              <a:off x="7556040" y="1768170"/>
              <a:ext cx="1355725" cy="1622425"/>
            </a:xfrm>
            <a:prstGeom prst="roundRect">
              <a:avLst>
                <a:gd name="adj" fmla="val 2931"/>
              </a:avLst>
            </a:prstGeom>
            <a:solidFill>
              <a:srgbClr val="EAEAEA"/>
            </a:solidFill>
            <a:ln w="9525" algn="ctr">
              <a:solidFill>
                <a:srgbClr val="4D4D4D"/>
              </a:solidFill>
              <a:prstDash val="sysDot"/>
              <a:round/>
              <a:headEnd/>
              <a:tailEnd/>
            </a:ln>
          </p:spPr>
          <p:txBody>
            <a:bodyPr/>
            <a:lstStyle/>
            <a:p>
              <a:pPr algn="ctr">
                <a:lnSpc>
                  <a:spcPct val="90000"/>
                </a:lnSpc>
                <a:spcBef>
                  <a:spcPct val="40000"/>
                </a:spcBef>
              </a:pPr>
              <a:r>
                <a:rPr lang="en-US" sz="1632" b="1" dirty="0"/>
                <a:t>Business Process</a:t>
              </a:r>
            </a:p>
          </p:txBody>
        </p:sp>
        <p:grpSp>
          <p:nvGrpSpPr>
            <p:cNvPr id="86" name="Group 14"/>
            <p:cNvGrpSpPr>
              <a:grpSpLocks/>
            </p:cNvGrpSpPr>
            <p:nvPr/>
          </p:nvGrpSpPr>
          <p:grpSpPr bwMode="auto">
            <a:xfrm>
              <a:off x="7703677" y="2325382"/>
              <a:ext cx="1060450" cy="947738"/>
              <a:chOff x="2958" y="1276"/>
              <a:chExt cx="776" cy="694"/>
            </a:xfrm>
          </p:grpSpPr>
          <p:sp>
            <p:nvSpPr>
              <p:cNvPr id="87" name="Line 15"/>
              <p:cNvSpPr>
                <a:spLocks noChangeShapeType="1"/>
              </p:cNvSpPr>
              <p:nvPr/>
            </p:nvSpPr>
            <p:spPr bwMode="auto">
              <a:xfrm>
                <a:off x="3066" y="1624"/>
                <a:ext cx="0" cy="205"/>
              </a:xfrm>
              <a:prstGeom prst="line">
                <a:avLst/>
              </a:prstGeom>
              <a:noFill/>
              <a:ln w="9525">
                <a:solidFill>
                  <a:srgbClr val="4D4D4D"/>
                </a:solidFill>
                <a:round/>
                <a:headEnd/>
                <a:tailEnd/>
              </a:ln>
            </p:spPr>
            <p:txBody>
              <a:bodyPr wrap="none" anchor="ctr"/>
              <a:lstStyle/>
              <a:p>
                <a:pPr algn="ctr"/>
                <a:endParaRPr lang="en-US" sz="1632"/>
              </a:p>
            </p:txBody>
          </p:sp>
          <p:sp>
            <p:nvSpPr>
              <p:cNvPr id="88" name="Line 16"/>
              <p:cNvSpPr>
                <a:spLocks noChangeShapeType="1"/>
              </p:cNvSpPr>
              <p:nvPr/>
            </p:nvSpPr>
            <p:spPr bwMode="auto">
              <a:xfrm>
                <a:off x="3620" y="1628"/>
                <a:ext cx="1" cy="214"/>
              </a:xfrm>
              <a:prstGeom prst="line">
                <a:avLst/>
              </a:prstGeom>
              <a:noFill/>
              <a:ln w="9525">
                <a:solidFill>
                  <a:srgbClr val="4D4D4D"/>
                </a:solidFill>
                <a:round/>
                <a:headEnd/>
                <a:tailEnd/>
              </a:ln>
            </p:spPr>
            <p:txBody>
              <a:bodyPr wrap="none" anchor="ctr"/>
              <a:lstStyle/>
              <a:p>
                <a:pPr algn="ctr"/>
                <a:endParaRPr lang="en-US" sz="1632"/>
              </a:p>
            </p:txBody>
          </p:sp>
          <p:sp>
            <p:nvSpPr>
              <p:cNvPr id="89" name="Line 17"/>
              <p:cNvSpPr>
                <a:spLocks noChangeShapeType="1"/>
              </p:cNvSpPr>
              <p:nvPr/>
            </p:nvSpPr>
            <p:spPr bwMode="auto">
              <a:xfrm>
                <a:off x="3348" y="1379"/>
                <a:ext cx="0" cy="456"/>
              </a:xfrm>
              <a:prstGeom prst="line">
                <a:avLst/>
              </a:prstGeom>
              <a:noFill/>
              <a:ln w="9525">
                <a:solidFill>
                  <a:srgbClr val="4D4D4D"/>
                </a:solidFill>
                <a:round/>
                <a:headEnd/>
                <a:tailEnd/>
              </a:ln>
            </p:spPr>
            <p:txBody>
              <a:bodyPr wrap="none" anchor="ctr"/>
              <a:lstStyle/>
              <a:p>
                <a:pPr algn="ctr"/>
                <a:endParaRPr lang="en-US" sz="1632"/>
              </a:p>
            </p:txBody>
          </p:sp>
          <p:sp>
            <p:nvSpPr>
              <p:cNvPr id="90" name="Line 18"/>
              <p:cNvSpPr>
                <a:spLocks noChangeShapeType="1"/>
              </p:cNvSpPr>
              <p:nvPr/>
            </p:nvSpPr>
            <p:spPr bwMode="auto">
              <a:xfrm flipH="1" flipV="1">
                <a:off x="3067" y="1625"/>
                <a:ext cx="552" cy="2"/>
              </a:xfrm>
              <a:prstGeom prst="line">
                <a:avLst/>
              </a:prstGeom>
              <a:noFill/>
              <a:ln w="9525">
                <a:solidFill>
                  <a:srgbClr val="4D4D4D"/>
                </a:solidFill>
                <a:round/>
                <a:headEnd/>
                <a:tailEnd/>
              </a:ln>
            </p:spPr>
            <p:txBody>
              <a:bodyPr wrap="none" anchor="ctr"/>
              <a:lstStyle/>
              <a:p>
                <a:pPr algn="ctr"/>
                <a:endParaRPr lang="en-US" sz="1632"/>
              </a:p>
            </p:txBody>
          </p:sp>
          <p:sp>
            <p:nvSpPr>
              <p:cNvPr id="91" name="Oval 19"/>
              <p:cNvSpPr>
                <a:spLocks noChangeArrowheads="1"/>
              </p:cNvSpPr>
              <p:nvPr/>
            </p:nvSpPr>
            <p:spPr bwMode="auto">
              <a:xfrm>
                <a:off x="3214" y="1276"/>
                <a:ext cx="268" cy="163"/>
              </a:xfrm>
              <a:prstGeom prst="ellipse">
                <a:avLst/>
              </a:prstGeom>
              <a:solidFill>
                <a:srgbClr val="F9D4CA"/>
              </a:solidFill>
              <a:ln w="12700" algn="ctr">
                <a:solidFill>
                  <a:srgbClr val="333333"/>
                </a:solidFill>
                <a:round/>
                <a:headEnd/>
                <a:tailEnd/>
              </a:ln>
              <a:effectLst>
                <a:outerShdw dist="35921" dir="2700000" algn="ctr" rotWithShape="0">
                  <a:srgbClr val="5F5F5F">
                    <a:alpha val="50000"/>
                  </a:srgbClr>
                </a:outerShdw>
              </a:effectLst>
            </p:spPr>
            <p:txBody>
              <a:bodyPr/>
              <a:lstStyle/>
              <a:p>
                <a:pPr algn="ctr">
                  <a:defRPr/>
                </a:pPr>
                <a:endParaRPr lang="en-US" sz="1632"/>
              </a:p>
            </p:txBody>
          </p:sp>
          <p:sp>
            <p:nvSpPr>
              <p:cNvPr id="92" name="AutoShape 20"/>
              <p:cNvSpPr>
                <a:spLocks noChangeArrowheads="1"/>
              </p:cNvSpPr>
              <p:nvPr/>
            </p:nvSpPr>
            <p:spPr bwMode="auto">
              <a:xfrm>
                <a:off x="3179" y="1538"/>
                <a:ext cx="336" cy="179"/>
              </a:xfrm>
              <a:prstGeom prst="flowChartDecision">
                <a:avLst/>
              </a:prstGeom>
              <a:solidFill>
                <a:srgbClr val="C8F7D3"/>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pPr algn="ctr">
                  <a:defRPr/>
                </a:pPr>
                <a:endParaRPr lang="en-US" sz="1632"/>
              </a:p>
            </p:txBody>
          </p:sp>
          <p:sp>
            <p:nvSpPr>
              <p:cNvPr id="93" name="AutoShape 21"/>
              <p:cNvSpPr>
                <a:spLocks noChangeArrowheads="1"/>
              </p:cNvSpPr>
              <p:nvPr/>
            </p:nvSpPr>
            <p:spPr bwMode="auto">
              <a:xfrm>
                <a:off x="2958" y="1828"/>
                <a:ext cx="228" cy="142"/>
              </a:xfrm>
              <a:prstGeom prst="flowChartAlternateProcess">
                <a:avLst/>
              </a:prstGeom>
              <a:solidFill>
                <a:srgbClr val="C4C4F8"/>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pPr algn="ctr">
                  <a:defRPr/>
                </a:pPr>
                <a:endParaRPr lang="en-US" sz="1632"/>
              </a:p>
            </p:txBody>
          </p:sp>
          <p:sp>
            <p:nvSpPr>
              <p:cNvPr id="94" name="AutoShape 22"/>
              <p:cNvSpPr>
                <a:spLocks noChangeArrowheads="1"/>
              </p:cNvSpPr>
              <p:nvPr/>
            </p:nvSpPr>
            <p:spPr bwMode="auto">
              <a:xfrm>
                <a:off x="3232" y="1828"/>
                <a:ext cx="228" cy="142"/>
              </a:xfrm>
              <a:prstGeom prst="flowChartAlternateProcess">
                <a:avLst/>
              </a:prstGeom>
              <a:solidFill>
                <a:srgbClr val="C4C4F8"/>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pPr algn="ctr">
                  <a:defRPr/>
                </a:pPr>
                <a:endParaRPr lang="en-US" sz="1632"/>
              </a:p>
            </p:txBody>
          </p:sp>
          <p:sp>
            <p:nvSpPr>
              <p:cNvPr id="95" name="AutoShape 23"/>
              <p:cNvSpPr>
                <a:spLocks noChangeArrowheads="1"/>
              </p:cNvSpPr>
              <p:nvPr/>
            </p:nvSpPr>
            <p:spPr bwMode="auto">
              <a:xfrm>
                <a:off x="3506" y="1828"/>
                <a:ext cx="228" cy="142"/>
              </a:xfrm>
              <a:prstGeom prst="flowChartAlternateProcess">
                <a:avLst/>
              </a:prstGeom>
              <a:solidFill>
                <a:srgbClr val="C4C4F8"/>
              </a:solidFill>
              <a:ln w="12700" algn="ctr">
                <a:solidFill>
                  <a:srgbClr val="4D4D4D"/>
                </a:solidFill>
                <a:miter lim="800000"/>
                <a:headEnd/>
                <a:tailEnd/>
              </a:ln>
              <a:effectLst>
                <a:outerShdw dist="35921" dir="2700000" algn="ctr" rotWithShape="0">
                  <a:srgbClr val="5F5F5F">
                    <a:alpha val="50000"/>
                  </a:srgbClr>
                </a:outerShdw>
              </a:effectLst>
            </p:spPr>
            <p:txBody>
              <a:bodyPr wrap="none" anchor="ctr"/>
              <a:lstStyle/>
              <a:p>
                <a:pPr algn="ctr">
                  <a:defRPr/>
                </a:pPr>
                <a:endParaRPr lang="en-US" sz="1632"/>
              </a:p>
            </p:txBody>
          </p:sp>
        </p:grpSp>
      </p:grpSp>
      <p:sp>
        <p:nvSpPr>
          <p:cNvPr id="96" name="Line 33"/>
          <p:cNvSpPr>
            <a:spLocks noChangeShapeType="1"/>
          </p:cNvSpPr>
          <p:nvPr/>
        </p:nvSpPr>
        <p:spPr bwMode="auto">
          <a:xfrm rot="3600000" flipH="1" flipV="1">
            <a:off x="8086774" y="1689640"/>
            <a:ext cx="152265" cy="2556480"/>
          </a:xfrm>
          <a:prstGeom prst="line">
            <a:avLst/>
          </a:prstGeom>
          <a:noFill/>
          <a:ln w="38100">
            <a:solidFill>
              <a:srgbClr val="CC0000"/>
            </a:solidFill>
            <a:round/>
            <a:headEnd type="none" w="med" len="med"/>
            <a:tailEnd type="triangle" w="med" len="med"/>
          </a:ln>
        </p:spPr>
        <p:txBody>
          <a:bodyPr anchor="ctr"/>
          <a:lstStyle/>
          <a:p>
            <a:endParaRPr lang="en-US" sz="1836"/>
          </a:p>
        </p:txBody>
      </p:sp>
      <p:sp>
        <p:nvSpPr>
          <p:cNvPr id="97" name="AutoShape 34"/>
          <p:cNvSpPr>
            <a:spLocks noChangeArrowheads="1"/>
          </p:cNvSpPr>
          <p:nvPr/>
        </p:nvSpPr>
        <p:spPr bwMode="auto">
          <a:xfrm>
            <a:off x="8213421" y="3336258"/>
            <a:ext cx="1275853" cy="330975"/>
          </a:xfrm>
          <a:prstGeom prst="roundRect">
            <a:avLst>
              <a:gd name="adj" fmla="val 4167"/>
            </a:avLst>
          </a:prstGeom>
          <a:solidFill>
            <a:schemeClr val="bg1"/>
          </a:solidFill>
          <a:ln w="9525">
            <a:solidFill>
              <a:srgbClr val="4D4D4D"/>
            </a:solidFill>
            <a:round/>
            <a:headEnd/>
            <a:tailEnd/>
          </a:ln>
          <a:effectLst>
            <a:outerShdw dist="35921" dir="2700000" algn="ctr" rotWithShape="0">
              <a:srgbClr val="5F5F5F">
                <a:alpha val="50000"/>
              </a:srgbClr>
            </a:outerShdw>
          </a:effectLst>
        </p:spPr>
        <p:txBody>
          <a:bodyPr anchor="ctr">
            <a:spAutoFit/>
          </a:bodyPr>
          <a:lstStyle/>
          <a:p>
            <a:pPr>
              <a:lnSpc>
                <a:spcPct val="90000"/>
              </a:lnSpc>
              <a:spcBef>
                <a:spcPct val="40000"/>
              </a:spcBef>
              <a:defRPr/>
            </a:pPr>
            <a:r>
              <a:rPr lang="en-US" sz="1632" dirty="0"/>
              <a:t>Subscribed</a:t>
            </a:r>
            <a:endParaRPr lang="en-US" sz="1836" dirty="0"/>
          </a:p>
        </p:txBody>
      </p:sp>
      <p:grpSp>
        <p:nvGrpSpPr>
          <p:cNvPr id="98" name="Group 97"/>
          <p:cNvGrpSpPr/>
          <p:nvPr/>
        </p:nvGrpSpPr>
        <p:grpSpPr>
          <a:xfrm>
            <a:off x="6014407" y="3500776"/>
            <a:ext cx="1521878" cy="1229733"/>
            <a:chOff x="4412968" y="3338555"/>
            <a:chExt cx="1492173" cy="1205730"/>
          </a:xfrm>
        </p:grpSpPr>
        <p:pic>
          <p:nvPicPr>
            <p:cNvPr id="99" name="Picture 32" descr="Database"/>
            <p:cNvPicPr>
              <a:picLocks noChangeAspect="1" noChangeArrowheads="1"/>
            </p:cNvPicPr>
            <p:nvPr/>
          </p:nvPicPr>
          <p:blipFill>
            <a:blip r:embed="rId4" cstate="print"/>
            <a:srcRect/>
            <a:stretch>
              <a:fillRect/>
            </a:stretch>
          </p:blipFill>
          <p:spPr bwMode="auto">
            <a:xfrm>
              <a:off x="4412968" y="3338555"/>
              <a:ext cx="1492173" cy="1205730"/>
            </a:xfrm>
            <a:prstGeom prst="rect">
              <a:avLst/>
            </a:prstGeom>
            <a:noFill/>
            <a:ln w="9525">
              <a:noFill/>
              <a:miter lim="800000"/>
              <a:headEnd/>
              <a:tailEnd/>
            </a:ln>
          </p:spPr>
        </p:pic>
        <p:sp>
          <p:nvSpPr>
            <p:cNvPr id="100" name="Text Box 2"/>
            <p:cNvSpPr txBox="1">
              <a:spLocks noChangeArrowheads="1"/>
            </p:cNvSpPr>
            <p:nvPr/>
          </p:nvSpPr>
          <p:spPr bwMode="auto">
            <a:xfrm>
              <a:off x="4610405" y="3392135"/>
              <a:ext cx="1082675" cy="544380"/>
            </a:xfrm>
            <a:prstGeom prst="rect">
              <a:avLst/>
            </a:prstGeom>
            <a:noFill/>
            <a:ln w="9525" algn="ctr">
              <a:noFill/>
              <a:miter lim="800000"/>
              <a:headEnd/>
              <a:tailEnd/>
            </a:ln>
          </p:spPr>
          <p:txBody>
            <a:bodyPr>
              <a:spAutoFit/>
            </a:bodyPr>
            <a:lstStyle/>
            <a:p>
              <a:pPr algn="ctr">
                <a:lnSpc>
                  <a:spcPct val="90000"/>
                </a:lnSpc>
                <a:spcBef>
                  <a:spcPct val="40000"/>
                </a:spcBef>
              </a:pPr>
              <a:r>
                <a:rPr lang="en-US" sz="1632" b="1" dirty="0"/>
                <a:t>Message</a:t>
              </a:r>
              <a:br>
                <a:rPr lang="en-US" sz="1632" b="1" dirty="0"/>
              </a:br>
              <a:r>
                <a:rPr lang="en-US" sz="1632" b="1" dirty="0"/>
                <a:t>Database</a:t>
              </a:r>
            </a:p>
          </p:txBody>
        </p:sp>
      </p:grpSp>
      <p:sp>
        <p:nvSpPr>
          <p:cNvPr id="101" name="AutoShape 27"/>
          <p:cNvSpPr>
            <a:spLocks noChangeArrowheads="1"/>
          </p:cNvSpPr>
          <p:nvPr/>
        </p:nvSpPr>
        <p:spPr bwMode="auto">
          <a:xfrm>
            <a:off x="9270998" y="5382171"/>
            <a:ext cx="1308235" cy="757468"/>
          </a:xfrm>
          <a:prstGeom prst="roundRect">
            <a:avLst>
              <a:gd name="adj" fmla="val 4167"/>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anchor="ctr">
            <a:noAutofit/>
          </a:bodyPr>
          <a:lstStyle/>
          <a:p>
            <a:pPr algn="ctr">
              <a:lnSpc>
                <a:spcPct val="90000"/>
              </a:lnSpc>
              <a:spcBef>
                <a:spcPct val="40000"/>
              </a:spcBef>
              <a:defRPr/>
            </a:pPr>
            <a:r>
              <a:rPr lang="en-US" sz="1632" dirty="0"/>
              <a:t>Send Port</a:t>
            </a:r>
          </a:p>
        </p:txBody>
      </p:sp>
    </p:spTree>
    <p:extLst>
      <p:ext uri="{BB962C8B-B14F-4D97-AF65-F5344CB8AC3E}">
        <p14:creationId xmlns:p14="http://schemas.microsoft.com/office/powerpoint/2010/main" val="1165143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wipe(right)">
                                      <p:cBhvr>
                                        <p:cTn id="11" dur="500"/>
                                        <p:tgtEl>
                                          <p:spTgt spid="8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7"/>
                                        </p:tgtEl>
                                        <p:attrNameLst>
                                          <p:attrName>style.visibility</p:attrName>
                                        </p:attrNameLst>
                                      </p:cBhvr>
                                      <p:to>
                                        <p:strVal val="visible"/>
                                      </p:to>
                                    </p:set>
                                    <p:animEffect transition="in" filter="fade">
                                      <p:cBhvr>
                                        <p:cTn id="15" dur="500"/>
                                        <p:tgtEl>
                                          <p:spTgt spid="97"/>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right)">
                                      <p:cBhvr>
                                        <p:cTn id="19" dur="500"/>
                                        <p:tgtEl>
                                          <p:spTgt spid="8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fade">
                                      <p:cBhvr>
                                        <p:cTn id="23" dur="500"/>
                                        <p:tgtEl>
                                          <p:spTgt spid="8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59"/>
                                        </p:tgtEl>
                                      </p:cBhvr>
                                    </p:animEffect>
                                    <p:set>
                                      <p:cBhvr>
                                        <p:cTn id="28" dur="1" fill="hold">
                                          <p:stCondLst>
                                            <p:cond delay="499"/>
                                          </p:stCondLst>
                                        </p:cTn>
                                        <p:tgtEl>
                                          <p:spTgt spid="59"/>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wipe(up)">
                                      <p:cBhvr>
                                        <p:cTn id="35" dur="500"/>
                                        <p:tgtEl>
                                          <p:spTgt spid="65"/>
                                        </p:tgtEl>
                                      </p:cBhvr>
                                    </p:animEffect>
                                  </p:childTnLst>
                                </p:cTn>
                              </p:par>
                            </p:childTnLst>
                          </p:cTn>
                        </p:par>
                        <p:par>
                          <p:cTn id="36" fill="hold">
                            <p:stCondLst>
                              <p:cond delay="1000"/>
                            </p:stCondLst>
                            <p:childTnLst>
                              <p:par>
                                <p:cTn id="37" presetID="22" presetClass="entr" presetSubtype="1" fill="hold" grpId="0" nodeType="after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wipe(up)">
                                      <p:cBhvr>
                                        <p:cTn id="39" dur="500"/>
                                        <p:tgtEl>
                                          <p:spTgt spid="69"/>
                                        </p:tgtEl>
                                      </p:cBhvr>
                                    </p:animEffect>
                                  </p:childTnLst>
                                </p:cTn>
                              </p:par>
                            </p:childTnLst>
                          </p:cTn>
                        </p:par>
                        <p:par>
                          <p:cTn id="40" fill="hold">
                            <p:stCondLst>
                              <p:cond delay="1500"/>
                            </p:stCondLst>
                            <p:childTnLst>
                              <p:par>
                                <p:cTn id="41" presetID="22" presetClass="entr" presetSubtype="8" fill="hold" nodeType="after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wipe(left)">
                                      <p:cBhvr>
                                        <p:cTn id="43" dur="500"/>
                                        <p:tgtEl>
                                          <p:spTgt spid="77"/>
                                        </p:tgtEl>
                                      </p:cBhvr>
                                    </p:animEffect>
                                  </p:childTnLst>
                                </p:cTn>
                              </p:par>
                            </p:childTnLst>
                          </p:cTn>
                        </p:par>
                        <p:par>
                          <p:cTn id="44" fill="hold">
                            <p:stCondLst>
                              <p:cond delay="2000"/>
                            </p:stCondLst>
                            <p:childTnLst>
                              <p:par>
                                <p:cTn id="45" presetID="10" presetClass="exit" presetSubtype="0" fill="hold" nodeType="afterEffect">
                                  <p:stCondLst>
                                    <p:cond delay="0"/>
                                  </p:stCondLst>
                                  <p:childTnLst>
                                    <p:animEffect transition="out" filter="fade">
                                      <p:cBhvr>
                                        <p:cTn id="46" dur="500"/>
                                        <p:tgtEl>
                                          <p:spTgt spid="65"/>
                                        </p:tgtEl>
                                      </p:cBhvr>
                                    </p:animEffect>
                                    <p:set>
                                      <p:cBhvr>
                                        <p:cTn id="47" dur="1" fill="hold">
                                          <p:stCondLst>
                                            <p:cond delay="499"/>
                                          </p:stCondLst>
                                        </p:cTn>
                                        <p:tgtEl>
                                          <p:spTgt spid="65"/>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69"/>
                                        </p:tgtEl>
                                      </p:cBhvr>
                                    </p:animEffect>
                                    <p:set>
                                      <p:cBhvr>
                                        <p:cTn id="50" dur="1" fill="hold">
                                          <p:stCondLst>
                                            <p:cond delay="499"/>
                                          </p:stCondLst>
                                        </p:cTn>
                                        <p:tgtEl>
                                          <p:spTgt spid="69"/>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77"/>
                                        </p:tgtEl>
                                      </p:cBhvr>
                                    </p:animEffect>
                                    <p:set>
                                      <p:cBhvr>
                                        <p:cTn id="53" dur="1" fill="hold">
                                          <p:stCondLst>
                                            <p:cond delay="499"/>
                                          </p:stCondLst>
                                        </p:cTn>
                                        <p:tgtEl>
                                          <p:spTgt spid="77"/>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par>
                                <p:cTn id="59" presetID="10" presetClass="exit" presetSubtype="0" fill="hold" nodeType="withEffect">
                                  <p:stCondLst>
                                    <p:cond delay="0"/>
                                  </p:stCondLst>
                                  <p:childTnLst>
                                    <p:animEffect transition="out" filter="fade">
                                      <p:cBhvr>
                                        <p:cTn id="60" dur="500"/>
                                        <p:tgtEl>
                                          <p:spTgt spid="56"/>
                                        </p:tgtEl>
                                      </p:cBhvr>
                                    </p:animEffect>
                                    <p:set>
                                      <p:cBhvr>
                                        <p:cTn id="61" dur="1" fill="hold">
                                          <p:stCondLst>
                                            <p:cond delay="499"/>
                                          </p:stCondLst>
                                        </p:cTn>
                                        <p:tgtEl>
                                          <p:spTgt spid="5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2"/>
                                        </p:tgtEl>
                                      </p:cBhvr>
                                    </p:animEffect>
                                    <p:set>
                                      <p:cBhvr>
                                        <p:cTn id="66" dur="1" fill="hold">
                                          <p:stCondLst>
                                            <p:cond delay="499"/>
                                          </p:stCondLst>
                                        </p:cTn>
                                        <p:tgtEl>
                                          <p:spTgt spid="62"/>
                                        </p:tgtEl>
                                        <p:attrNameLst>
                                          <p:attrName>style.visibility</p:attrName>
                                        </p:attrNameLst>
                                      </p:cBhvr>
                                      <p:to>
                                        <p:strVal val="hidden"/>
                                      </p:to>
                                    </p:se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70"/>
                                        </p:tgtEl>
                                        <p:attrNameLst>
                                          <p:attrName>style.visibility</p:attrName>
                                        </p:attrNameLst>
                                      </p:cBhvr>
                                      <p:to>
                                        <p:strVal val="visible"/>
                                      </p:to>
                                    </p:set>
                                    <p:animEffect transition="in" filter="fade">
                                      <p:cBhvr>
                                        <p:cTn id="70" dur="500"/>
                                        <p:tgtEl>
                                          <p:spTgt spid="70"/>
                                        </p:tgtEl>
                                      </p:cBhvr>
                                    </p:animEffect>
                                  </p:childTnLst>
                                </p:cTn>
                              </p:par>
                            </p:childTnLst>
                          </p:cTn>
                        </p:par>
                        <p:par>
                          <p:cTn id="71" fill="hold">
                            <p:stCondLst>
                              <p:cond delay="1000"/>
                            </p:stCondLst>
                            <p:childTnLst>
                              <p:par>
                                <p:cTn id="72" presetID="22" presetClass="entr" presetSubtype="8" fill="hold" grpId="0" nodeType="afterEffect">
                                  <p:stCondLst>
                                    <p:cond delay="0"/>
                                  </p:stCondLst>
                                  <p:childTnLst>
                                    <p:set>
                                      <p:cBhvr>
                                        <p:cTn id="73" dur="1" fill="hold">
                                          <p:stCondLst>
                                            <p:cond delay="0"/>
                                          </p:stCondLst>
                                        </p:cTn>
                                        <p:tgtEl>
                                          <p:spTgt spid="96"/>
                                        </p:tgtEl>
                                        <p:attrNameLst>
                                          <p:attrName>style.visibility</p:attrName>
                                        </p:attrNameLst>
                                      </p:cBhvr>
                                      <p:to>
                                        <p:strVal val="visible"/>
                                      </p:to>
                                    </p:set>
                                    <p:animEffect transition="in" filter="wipe(left)">
                                      <p:cBhvr>
                                        <p:cTn id="74" dur="500"/>
                                        <p:tgtEl>
                                          <p:spTgt spid="96"/>
                                        </p:tgtEl>
                                      </p:cBhvr>
                                    </p:animEffect>
                                  </p:childTnLst>
                                </p:cTn>
                              </p:par>
                            </p:childTnLst>
                          </p:cTn>
                        </p:par>
                        <p:par>
                          <p:cTn id="75" fill="hold">
                            <p:stCondLst>
                              <p:cond delay="1500"/>
                            </p:stCondLst>
                            <p:childTnLst>
                              <p:par>
                                <p:cTn id="76" presetID="10" presetClass="exit" presetSubtype="0" fill="hold" grpId="1" nodeType="afterEffect">
                                  <p:stCondLst>
                                    <p:cond delay="0"/>
                                  </p:stCondLst>
                                  <p:childTnLst>
                                    <p:animEffect transition="out" filter="fade">
                                      <p:cBhvr>
                                        <p:cTn id="77" dur="500"/>
                                        <p:tgtEl>
                                          <p:spTgt spid="96"/>
                                        </p:tgtEl>
                                      </p:cBhvr>
                                    </p:animEffect>
                                    <p:set>
                                      <p:cBhvr>
                                        <p:cTn id="78" dur="1" fill="hold">
                                          <p:stCondLst>
                                            <p:cond delay="499"/>
                                          </p:stCondLst>
                                        </p:cTn>
                                        <p:tgtEl>
                                          <p:spTgt spid="96"/>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nodeType="clickEffect">
                                  <p:stCondLst>
                                    <p:cond delay="0"/>
                                  </p:stCondLst>
                                  <p:childTnLst>
                                    <p:animEffect transition="out" filter="fade">
                                      <p:cBhvr>
                                        <p:cTn id="82" dur="500"/>
                                        <p:tgtEl>
                                          <p:spTgt spid="70"/>
                                        </p:tgtEl>
                                      </p:cBhvr>
                                    </p:animEffect>
                                    <p:set>
                                      <p:cBhvr>
                                        <p:cTn id="83" dur="1" fill="hold">
                                          <p:stCondLst>
                                            <p:cond delay="499"/>
                                          </p:stCondLst>
                                        </p:cTn>
                                        <p:tgtEl>
                                          <p:spTgt spid="70"/>
                                        </p:tgtEl>
                                        <p:attrNameLst>
                                          <p:attrName>style.visibility</p:attrName>
                                        </p:attrNameLst>
                                      </p:cBhvr>
                                      <p:to>
                                        <p:strVal val="hidden"/>
                                      </p:to>
                                    </p:set>
                                  </p:childTnLst>
                                </p:cTn>
                              </p:par>
                            </p:childTnLst>
                          </p:cTn>
                        </p:par>
                        <p:par>
                          <p:cTn id="84" fill="hold">
                            <p:stCondLst>
                              <p:cond delay="500"/>
                            </p:stCondLst>
                            <p:childTnLst>
                              <p:par>
                                <p:cTn id="85" presetID="22" presetClass="entr" presetSubtype="2" fill="hold" grpId="0" nodeType="afterEffect">
                                  <p:stCondLst>
                                    <p:cond delay="0"/>
                                  </p:stCondLst>
                                  <p:childTnLst>
                                    <p:set>
                                      <p:cBhvr>
                                        <p:cTn id="86" dur="1" fill="hold">
                                          <p:stCondLst>
                                            <p:cond delay="0"/>
                                          </p:stCondLst>
                                        </p:cTn>
                                        <p:tgtEl>
                                          <p:spTgt spid="74"/>
                                        </p:tgtEl>
                                        <p:attrNameLst>
                                          <p:attrName>style.visibility</p:attrName>
                                        </p:attrNameLst>
                                      </p:cBhvr>
                                      <p:to>
                                        <p:strVal val="visible"/>
                                      </p:to>
                                    </p:set>
                                    <p:animEffect transition="in" filter="wipe(right)">
                                      <p:cBhvr>
                                        <p:cTn id="87" dur="500"/>
                                        <p:tgtEl>
                                          <p:spTgt spid="74"/>
                                        </p:tgtEl>
                                      </p:cBhvr>
                                    </p:animEffect>
                                  </p:childTnLst>
                                </p:cTn>
                              </p:par>
                            </p:childTnLst>
                          </p:cTn>
                        </p:par>
                        <p:par>
                          <p:cTn id="88" fill="hold">
                            <p:stCondLst>
                              <p:cond delay="1000"/>
                            </p:stCondLst>
                            <p:childTnLst>
                              <p:par>
                                <p:cTn id="89" presetID="10" presetClass="exit" presetSubtype="0" fill="hold" grpId="1" nodeType="afterEffect">
                                  <p:stCondLst>
                                    <p:cond delay="0"/>
                                  </p:stCondLst>
                                  <p:childTnLst>
                                    <p:animEffect transition="out" filter="fade">
                                      <p:cBhvr>
                                        <p:cTn id="90" dur="500"/>
                                        <p:tgtEl>
                                          <p:spTgt spid="74"/>
                                        </p:tgtEl>
                                      </p:cBhvr>
                                    </p:animEffect>
                                    <p:set>
                                      <p:cBhvr>
                                        <p:cTn id="91" dur="1" fill="hold">
                                          <p:stCondLst>
                                            <p:cond delay="499"/>
                                          </p:stCondLst>
                                        </p:cTn>
                                        <p:tgtEl>
                                          <p:spTgt spid="74"/>
                                        </p:tgtEl>
                                        <p:attrNameLst>
                                          <p:attrName>style.visibility</p:attrName>
                                        </p:attrNameLst>
                                      </p:cBhvr>
                                      <p:to>
                                        <p:strVal val="hidden"/>
                                      </p:to>
                                    </p:set>
                                  </p:childTnLst>
                                </p:cTn>
                              </p:par>
                            </p:childTnLst>
                          </p:cTn>
                        </p:par>
                        <p:par>
                          <p:cTn id="92" fill="hold">
                            <p:stCondLst>
                              <p:cond delay="1500"/>
                            </p:stCondLst>
                            <p:childTnLst>
                              <p:par>
                                <p:cTn id="93" presetID="10" presetClass="entr" presetSubtype="0" fill="hold" nodeType="after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500"/>
                                        <p:tgtEl>
                                          <p:spTgt spid="6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xit" presetSubtype="0" fill="hold" nodeType="clickEffect">
                                  <p:stCondLst>
                                    <p:cond delay="0"/>
                                  </p:stCondLst>
                                  <p:childTnLst>
                                    <p:animEffect transition="out" filter="fade">
                                      <p:cBhvr>
                                        <p:cTn id="99" dur="500"/>
                                        <p:tgtEl>
                                          <p:spTgt spid="62"/>
                                        </p:tgtEl>
                                      </p:cBhvr>
                                    </p:animEffect>
                                    <p:set>
                                      <p:cBhvr>
                                        <p:cTn id="100" dur="1" fill="hold">
                                          <p:stCondLst>
                                            <p:cond delay="499"/>
                                          </p:stCondLst>
                                        </p:cTn>
                                        <p:tgtEl>
                                          <p:spTgt spid="62"/>
                                        </p:tgtEl>
                                        <p:attrNameLst>
                                          <p:attrName>style.visibility</p:attrName>
                                        </p:attrNameLst>
                                      </p:cBhvr>
                                      <p:to>
                                        <p:strVal val="hidden"/>
                                      </p:to>
                                    </p:set>
                                  </p:childTnLst>
                                </p:cTn>
                              </p:par>
                            </p:childTnLst>
                          </p:cTn>
                        </p:par>
                        <p:par>
                          <p:cTn id="101" fill="hold">
                            <p:stCondLst>
                              <p:cond delay="500"/>
                            </p:stCondLst>
                            <p:childTnLst>
                              <p:par>
                                <p:cTn id="102" presetID="10" presetClass="entr" presetSubtype="0" fill="hold" nodeType="afterEffect">
                                  <p:stCondLst>
                                    <p:cond delay="0"/>
                                  </p:stCondLst>
                                  <p:childTnLst>
                                    <p:set>
                                      <p:cBhvr>
                                        <p:cTn id="103" dur="1" fill="hold">
                                          <p:stCondLst>
                                            <p:cond delay="0"/>
                                          </p:stCondLst>
                                        </p:cTn>
                                        <p:tgtEl>
                                          <p:spTgt spid="70"/>
                                        </p:tgtEl>
                                        <p:attrNameLst>
                                          <p:attrName>style.visibility</p:attrName>
                                        </p:attrNameLst>
                                      </p:cBhvr>
                                      <p:to>
                                        <p:strVal val="visible"/>
                                      </p:to>
                                    </p:set>
                                    <p:animEffect transition="in" filter="fade">
                                      <p:cBhvr>
                                        <p:cTn id="104" dur="500"/>
                                        <p:tgtEl>
                                          <p:spTgt spid="70"/>
                                        </p:tgtEl>
                                      </p:cBhvr>
                                    </p:animEffect>
                                  </p:childTnLst>
                                </p:cTn>
                              </p:par>
                            </p:childTnLst>
                          </p:cTn>
                        </p:par>
                        <p:par>
                          <p:cTn id="105" fill="hold">
                            <p:stCondLst>
                              <p:cond delay="1000"/>
                            </p:stCondLst>
                            <p:childTnLst>
                              <p:par>
                                <p:cTn id="106" presetID="22" presetClass="entr" presetSubtype="8" fill="hold" grpId="1" nodeType="afterEffect">
                                  <p:stCondLst>
                                    <p:cond delay="0"/>
                                  </p:stCondLst>
                                  <p:childTnLst>
                                    <p:set>
                                      <p:cBhvr>
                                        <p:cTn id="107" dur="1" fill="hold">
                                          <p:stCondLst>
                                            <p:cond delay="0"/>
                                          </p:stCondLst>
                                        </p:cTn>
                                        <p:tgtEl>
                                          <p:spTgt spid="73"/>
                                        </p:tgtEl>
                                        <p:attrNameLst>
                                          <p:attrName>style.visibility</p:attrName>
                                        </p:attrNameLst>
                                      </p:cBhvr>
                                      <p:to>
                                        <p:strVal val="visible"/>
                                      </p:to>
                                    </p:set>
                                    <p:animEffect transition="in" filter="wipe(left)">
                                      <p:cBhvr>
                                        <p:cTn id="108" dur="500"/>
                                        <p:tgtEl>
                                          <p:spTgt spid="73"/>
                                        </p:tgtEl>
                                      </p:cBhvr>
                                    </p:animEffect>
                                  </p:childTnLst>
                                </p:cTn>
                              </p:par>
                            </p:childTnLst>
                          </p:cTn>
                        </p:par>
                        <p:par>
                          <p:cTn id="109" fill="hold">
                            <p:stCondLst>
                              <p:cond delay="1500"/>
                            </p:stCondLst>
                            <p:childTnLst>
                              <p:par>
                                <p:cTn id="110" presetID="10" presetClass="exit" presetSubtype="0" fill="hold" grpId="0" nodeType="afterEffect">
                                  <p:stCondLst>
                                    <p:cond delay="0"/>
                                  </p:stCondLst>
                                  <p:childTnLst>
                                    <p:animEffect transition="out" filter="fade">
                                      <p:cBhvr>
                                        <p:cTn id="111" dur="500"/>
                                        <p:tgtEl>
                                          <p:spTgt spid="73"/>
                                        </p:tgtEl>
                                      </p:cBhvr>
                                    </p:animEffect>
                                    <p:set>
                                      <p:cBhvr>
                                        <p:cTn id="112" dur="1" fill="hold">
                                          <p:stCondLst>
                                            <p:cond delay="499"/>
                                          </p:stCondLst>
                                        </p:cTn>
                                        <p:tgtEl>
                                          <p:spTgt spid="73"/>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nodeType="clickEffect">
                                  <p:stCondLst>
                                    <p:cond delay="0"/>
                                  </p:stCondLst>
                                  <p:childTnLst>
                                    <p:animEffect transition="out" filter="fade">
                                      <p:cBhvr>
                                        <p:cTn id="116" dur="500"/>
                                        <p:tgtEl>
                                          <p:spTgt spid="70"/>
                                        </p:tgtEl>
                                      </p:cBhvr>
                                    </p:animEffect>
                                    <p:set>
                                      <p:cBhvr>
                                        <p:cTn id="117" dur="1" fill="hold">
                                          <p:stCondLst>
                                            <p:cond delay="499"/>
                                          </p:stCondLst>
                                        </p:cTn>
                                        <p:tgtEl>
                                          <p:spTgt spid="7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59"/>
                                        </p:tgtEl>
                                        <p:attrNameLst>
                                          <p:attrName>style.visibility</p:attrName>
                                        </p:attrNameLst>
                                      </p:cBhvr>
                                      <p:to>
                                        <p:strVal val="visible"/>
                                      </p:to>
                                    </p:set>
                                  </p:childTnLst>
                                </p:cTn>
                              </p:par>
                              <p:par>
                                <p:cTn id="122" presetID="1" presetClass="entr" presetSubtype="0" fill="hold" grpId="1" nodeType="withEffect">
                                  <p:stCondLst>
                                    <p:cond delay="0"/>
                                  </p:stCondLst>
                                  <p:childTnLst>
                                    <p:set>
                                      <p:cBhvr>
                                        <p:cTn id="123" dur="1" fill="hold">
                                          <p:stCondLst>
                                            <p:cond delay="0"/>
                                          </p:stCondLst>
                                        </p:cTn>
                                        <p:tgtEl>
                                          <p:spTgt spid="83"/>
                                        </p:tgtEl>
                                        <p:attrNameLst>
                                          <p:attrName>style.visibility</p:attrName>
                                        </p:attrNameLst>
                                      </p:cBhvr>
                                      <p:to>
                                        <p:strVal val="visible"/>
                                      </p:to>
                                    </p:set>
                                  </p:childTnLst>
                                </p:cTn>
                              </p:par>
                              <p:par>
                                <p:cTn id="124" presetID="1" presetClass="entr" presetSubtype="0" fill="hold" grpId="1" nodeType="withEffect">
                                  <p:stCondLst>
                                    <p:cond delay="0"/>
                                  </p:stCondLst>
                                  <p:childTnLst>
                                    <p:set>
                                      <p:cBhvr>
                                        <p:cTn id="125" dur="1" fill="hold">
                                          <p:stCondLst>
                                            <p:cond delay="0"/>
                                          </p:stCondLst>
                                        </p:cTn>
                                        <p:tgtEl>
                                          <p:spTgt spid="97"/>
                                        </p:tgtEl>
                                        <p:attrNameLst>
                                          <p:attrName>style.visibility</p:attrName>
                                        </p:attrNameLst>
                                      </p:cBhvr>
                                      <p:to>
                                        <p:strVal val="visible"/>
                                      </p:to>
                                    </p:set>
                                  </p:childTnLst>
                                </p:cTn>
                              </p:par>
                              <p:par>
                                <p:cTn id="126" presetID="1" presetClass="entr" presetSubtype="0" fill="hold" grpId="1" nodeType="withEffect">
                                  <p:stCondLst>
                                    <p:cond delay="0"/>
                                  </p:stCondLst>
                                  <p:childTnLst>
                                    <p:set>
                                      <p:cBhvr>
                                        <p:cTn id="127" dur="1" fill="hold">
                                          <p:stCondLst>
                                            <p:cond delay="0"/>
                                          </p:stCondLst>
                                        </p:cTn>
                                        <p:tgtEl>
                                          <p:spTgt spid="81"/>
                                        </p:tgtEl>
                                        <p:attrNameLst>
                                          <p:attrName>style.visibility</p:attrName>
                                        </p:attrNameLst>
                                      </p:cBhvr>
                                      <p:to>
                                        <p:strVal val="visible"/>
                                      </p:to>
                                    </p:set>
                                  </p:childTnLst>
                                </p:cTn>
                              </p:par>
                              <p:par>
                                <p:cTn id="128" presetID="1" presetClass="entr" presetSubtype="0" fill="hold" grpId="1" nodeType="withEffect">
                                  <p:stCondLst>
                                    <p:cond delay="0"/>
                                  </p:stCondLst>
                                  <p:childTnLst>
                                    <p:set>
                                      <p:cBhvr>
                                        <p:cTn id="129" dur="1" fill="hold">
                                          <p:stCondLst>
                                            <p:cond delay="0"/>
                                          </p:stCondLst>
                                        </p:cTn>
                                        <p:tgtEl>
                                          <p:spTgt spid="82"/>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65"/>
                                        </p:tgtEl>
                                        <p:attrNameLst>
                                          <p:attrName>style.visibility</p:attrName>
                                        </p:attrNameLst>
                                      </p:cBhvr>
                                      <p:to>
                                        <p:strVal val="visible"/>
                                      </p:to>
                                    </p:set>
                                  </p:childTnLst>
                                </p:cTn>
                              </p:par>
                              <p:par>
                                <p:cTn id="134" presetID="1" presetClass="entr" presetSubtype="0" fill="hold" grpId="2" nodeType="withEffect">
                                  <p:stCondLst>
                                    <p:cond delay="0"/>
                                  </p:stCondLst>
                                  <p:childTnLst>
                                    <p:set>
                                      <p:cBhvr>
                                        <p:cTn id="135" dur="1" fill="hold">
                                          <p:stCondLst>
                                            <p:cond delay="0"/>
                                          </p:stCondLst>
                                        </p:cTn>
                                        <p:tgtEl>
                                          <p:spTgt spid="69"/>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77"/>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62"/>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70"/>
                                        </p:tgtEl>
                                        <p:attrNameLst>
                                          <p:attrName>style.visibility</p:attrName>
                                        </p:attrNameLst>
                                      </p:cBhvr>
                                      <p:to>
                                        <p:strVal val="visible"/>
                                      </p:to>
                                    </p:set>
                                  </p:childTnLst>
                                </p:cTn>
                              </p:par>
                              <p:par>
                                <p:cTn id="142" presetID="1" presetClass="entr" presetSubtype="0" fill="hold" grpId="2" nodeType="withEffect">
                                  <p:stCondLst>
                                    <p:cond delay="0"/>
                                  </p:stCondLst>
                                  <p:childTnLst>
                                    <p:set>
                                      <p:cBhvr>
                                        <p:cTn id="143" dur="1" fill="hold">
                                          <p:stCondLst>
                                            <p:cond delay="0"/>
                                          </p:stCondLst>
                                        </p:cTn>
                                        <p:tgtEl>
                                          <p:spTgt spid="96"/>
                                        </p:tgtEl>
                                        <p:attrNameLst>
                                          <p:attrName>style.visibility</p:attrName>
                                        </p:attrNameLst>
                                      </p:cBhvr>
                                      <p:to>
                                        <p:strVal val="visible"/>
                                      </p:to>
                                    </p:set>
                                  </p:childTnLst>
                                </p:cTn>
                              </p:par>
                              <p:par>
                                <p:cTn id="144" presetID="1" presetClass="entr" presetSubtype="0" fill="hold" grpId="2" nodeType="withEffect">
                                  <p:stCondLst>
                                    <p:cond delay="0"/>
                                  </p:stCondLst>
                                  <p:childTnLst>
                                    <p:set>
                                      <p:cBhvr>
                                        <p:cTn id="145" dur="1" fill="hold">
                                          <p:stCondLst>
                                            <p:cond delay="0"/>
                                          </p:stCondLst>
                                        </p:cTn>
                                        <p:tgtEl>
                                          <p:spTgt spid="74"/>
                                        </p:tgtEl>
                                        <p:attrNameLst>
                                          <p:attrName>style.visibility</p:attrName>
                                        </p:attrNameLst>
                                      </p:cBhvr>
                                      <p:to>
                                        <p:strVal val="visible"/>
                                      </p:to>
                                    </p:set>
                                  </p:childTnLst>
                                </p:cTn>
                              </p:par>
                              <p:par>
                                <p:cTn id="146" presetID="1" presetClass="entr" presetSubtype="0" fill="hold" grpId="2" nodeType="withEffect">
                                  <p:stCondLst>
                                    <p:cond delay="0"/>
                                  </p:stCondLst>
                                  <p:childTnLst>
                                    <p:set>
                                      <p:cBhvr>
                                        <p:cTn id="147"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9" grpId="1" animBg="1"/>
      <p:bldP spid="69" grpId="2" animBg="1"/>
      <p:bldP spid="73" grpId="0" animBg="1"/>
      <p:bldP spid="73" grpId="1" animBg="1"/>
      <p:bldP spid="73" grpId="2" animBg="1"/>
      <p:bldP spid="74" grpId="0" animBg="1"/>
      <p:bldP spid="74" grpId="1" animBg="1"/>
      <p:bldP spid="74" grpId="2" animBg="1"/>
      <p:bldP spid="81" grpId="0" animBg="1"/>
      <p:bldP spid="81" grpId="1" animBg="1"/>
      <p:bldP spid="82" grpId="0" animBg="1"/>
      <p:bldP spid="82" grpId="1" animBg="1"/>
      <p:bldP spid="83" grpId="0" animBg="1"/>
      <p:bldP spid="83" grpId="1" animBg="1"/>
      <p:bldP spid="96" grpId="0" animBg="1"/>
      <p:bldP spid="96" grpId="1" animBg="1"/>
      <p:bldP spid="96" grpId="2" animBg="1"/>
      <p:bldP spid="97" grpId="0" animBg="1"/>
      <p:bldP spid="9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smtClean="0"/>
              <a:t>What Is the </a:t>
            </a:r>
            <a:r>
              <a:rPr lang="en-US" dirty="0" err="1" smtClean="0"/>
              <a:t>MessageBox</a:t>
            </a:r>
            <a:r>
              <a:rPr lang="en-US" dirty="0" smtClean="0"/>
              <a:t> Database?</a:t>
            </a:r>
          </a:p>
        </p:txBody>
      </p:sp>
      <p:sp>
        <p:nvSpPr>
          <p:cNvPr id="13" name="AutoShape 2"/>
          <p:cNvSpPr>
            <a:spLocks noChangeArrowheads="1"/>
          </p:cNvSpPr>
          <p:nvPr/>
        </p:nvSpPr>
        <p:spPr bwMode="auto">
          <a:xfrm>
            <a:off x="2563922" y="4352149"/>
            <a:ext cx="7179103" cy="1928375"/>
          </a:xfrm>
          <a:prstGeom prst="roundRect">
            <a:avLst>
              <a:gd name="adj" fmla="val 6144"/>
            </a:avLst>
          </a:prstGeom>
          <a:solidFill>
            <a:srgbClr val="BBCDE3"/>
          </a:solidFill>
          <a:ln w="9525">
            <a:solidFill>
              <a:srgbClr val="4D4D4D"/>
            </a:solidFill>
            <a:round/>
            <a:headEnd/>
            <a:tailEnd/>
          </a:ln>
          <a:effectLst>
            <a:outerShdw dist="35921" dir="2700000" algn="ctr" rotWithShape="0">
              <a:srgbClr val="AFAFAF"/>
            </a:outerShdw>
          </a:effectLst>
        </p:spPr>
        <p:txBody>
          <a:bodyPr tIns="46630" bIns="46630"/>
          <a:lstStyle/>
          <a:p>
            <a:pPr marL="59907">
              <a:lnSpc>
                <a:spcPct val="90000"/>
              </a:lnSpc>
              <a:spcBef>
                <a:spcPct val="40000"/>
              </a:spcBef>
              <a:defRPr/>
            </a:pPr>
            <a:r>
              <a:rPr lang="en-US" sz="1836" b="1" dirty="0"/>
              <a:t>Administration Tasks</a:t>
            </a:r>
          </a:p>
        </p:txBody>
      </p:sp>
      <p:sp>
        <p:nvSpPr>
          <p:cNvPr id="14" name="AutoShape 3"/>
          <p:cNvSpPr>
            <a:spLocks noChangeArrowheads="1"/>
          </p:cNvSpPr>
          <p:nvPr/>
        </p:nvSpPr>
        <p:spPr bwMode="auto">
          <a:xfrm>
            <a:off x="2797073" y="4844356"/>
            <a:ext cx="6712801" cy="1125300"/>
          </a:xfrm>
          <a:prstGeom prst="roundRect">
            <a:avLst>
              <a:gd name="adj" fmla="val 6619"/>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9891" bIns="139891" anchor="ctr"/>
          <a:lstStyle/>
          <a:p>
            <a:pPr marL="236387" indent="-236387">
              <a:lnSpc>
                <a:spcPct val="90000"/>
              </a:lnSpc>
              <a:spcBef>
                <a:spcPct val="40000"/>
              </a:spcBef>
              <a:buClr>
                <a:srgbClr val="8DACD0"/>
              </a:buClr>
              <a:buSzPct val="80000"/>
              <a:buBlip>
                <a:blip r:embed="rId3"/>
              </a:buBlip>
              <a:defRPr/>
            </a:pPr>
            <a:r>
              <a:rPr lang="en-US" sz="1632" dirty="0"/>
              <a:t>Adding a new </a:t>
            </a:r>
            <a:r>
              <a:rPr lang="en-US" sz="1632" dirty="0" err="1"/>
              <a:t>MessageBox</a:t>
            </a:r>
            <a:r>
              <a:rPr lang="en-US" sz="1632" dirty="0"/>
              <a:t> database</a:t>
            </a:r>
          </a:p>
          <a:p>
            <a:pPr marL="236387" indent="-236387">
              <a:lnSpc>
                <a:spcPct val="90000"/>
              </a:lnSpc>
              <a:spcBef>
                <a:spcPct val="40000"/>
              </a:spcBef>
              <a:buClr>
                <a:srgbClr val="8DACD0"/>
              </a:buClr>
              <a:buSzPct val="80000"/>
              <a:buBlip>
                <a:blip r:embed="rId3"/>
              </a:buBlip>
              <a:defRPr/>
            </a:pPr>
            <a:r>
              <a:rPr lang="en-US" sz="1632" dirty="0"/>
              <a:t>Disabling new message publication</a:t>
            </a:r>
          </a:p>
          <a:p>
            <a:pPr marL="236387" indent="-236387">
              <a:lnSpc>
                <a:spcPct val="90000"/>
              </a:lnSpc>
              <a:spcBef>
                <a:spcPct val="40000"/>
              </a:spcBef>
              <a:buClr>
                <a:srgbClr val="8DACD0"/>
              </a:buClr>
              <a:buSzPct val="80000"/>
              <a:buBlip>
                <a:blip r:embed="rId3"/>
              </a:buBlip>
              <a:defRPr/>
            </a:pPr>
            <a:r>
              <a:rPr lang="en-US" sz="1632" dirty="0"/>
              <a:t>Deleting a </a:t>
            </a:r>
            <a:r>
              <a:rPr lang="en-US" sz="1632" dirty="0" err="1"/>
              <a:t>MessageBox</a:t>
            </a:r>
            <a:r>
              <a:rPr lang="en-US" sz="1632" dirty="0"/>
              <a:t> from a BizTalk group</a:t>
            </a:r>
          </a:p>
        </p:txBody>
      </p:sp>
      <p:sp>
        <p:nvSpPr>
          <p:cNvPr id="15" name="AutoShape 4"/>
          <p:cNvSpPr>
            <a:spLocks noChangeArrowheads="1"/>
          </p:cNvSpPr>
          <p:nvPr/>
        </p:nvSpPr>
        <p:spPr bwMode="auto">
          <a:xfrm>
            <a:off x="2563922" y="1530052"/>
            <a:ext cx="7179103" cy="2666662"/>
          </a:xfrm>
          <a:prstGeom prst="roundRect">
            <a:avLst>
              <a:gd name="adj" fmla="val 4558"/>
            </a:avLst>
          </a:prstGeom>
          <a:solidFill>
            <a:srgbClr val="BBCDE3"/>
          </a:solidFill>
          <a:ln w="9525">
            <a:solidFill>
              <a:srgbClr val="4D4D4D"/>
            </a:solidFill>
            <a:round/>
            <a:headEnd/>
            <a:tailEnd/>
          </a:ln>
          <a:effectLst>
            <a:outerShdw dist="35921" dir="2700000" algn="ctr" rotWithShape="0">
              <a:srgbClr val="AFAFAF"/>
            </a:outerShdw>
          </a:effectLst>
        </p:spPr>
        <p:txBody>
          <a:bodyPr tIns="46630" bIns="46630"/>
          <a:lstStyle/>
          <a:p>
            <a:pPr marL="59907">
              <a:lnSpc>
                <a:spcPct val="90000"/>
              </a:lnSpc>
              <a:spcBef>
                <a:spcPct val="40000"/>
              </a:spcBef>
              <a:defRPr/>
            </a:pPr>
            <a:r>
              <a:rPr lang="en-US" sz="1836" b="1" dirty="0" err="1"/>
              <a:t>MessageBox</a:t>
            </a:r>
            <a:r>
              <a:rPr lang="en-US" sz="1836" b="1" dirty="0"/>
              <a:t> Database</a:t>
            </a:r>
          </a:p>
        </p:txBody>
      </p:sp>
      <p:sp>
        <p:nvSpPr>
          <p:cNvPr id="16" name="AutoShape 5"/>
          <p:cNvSpPr>
            <a:spLocks noChangeArrowheads="1"/>
          </p:cNvSpPr>
          <p:nvPr/>
        </p:nvSpPr>
        <p:spPr bwMode="auto">
          <a:xfrm>
            <a:off x="2797073" y="2022260"/>
            <a:ext cx="6712801" cy="1863587"/>
          </a:xfrm>
          <a:prstGeom prst="roundRect">
            <a:avLst>
              <a:gd name="adj" fmla="val 4311"/>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tIns="139891" bIns="139891" anchor="ctr"/>
          <a:lstStyle/>
          <a:p>
            <a:pPr marL="236387" indent="-236387">
              <a:lnSpc>
                <a:spcPct val="90000"/>
              </a:lnSpc>
              <a:spcBef>
                <a:spcPct val="40000"/>
              </a:spcBef>
              <a:buClr>
                <a:srgbClr val="8DACD0"/>
              </a:buClr>
              <a:buSzPct val="80000"/>
              <a:buBlip>
                <a:blip r:embed="rId3"/>
              </a:buBlip>
              <a:defRPr/>
            </a:pPr>
            <a:r>
              <a:rPr lang="en-US" sz="1632"/>
              <a:t>Stores subscription information</a:t>
            </a:r>
          </a:p>
          <a:p>
            <a:pPr marL="236387" indent="-236387">
              <a:lnSpc>
                <a:spcPct val="90000"/>
              </a:lnSpc>
              <a:spcBef>
                <a:spcPct val="40000"/>
              </a:spcBef>
              <a:buClr>
                <a:srgbClr val="8DACD0"/>
              </a:buClr>
              <a:buSzPct val="80000"/>
              <a:buBlip>
                <a:blip r:embed="rId3"/>
              </a:buBlip>
              <a:defRPr/>
            </a:pPr>
            <a:r>
              <a:rPr lang="en-US" sz="1632"/>
              <a:t>Delivers messages to subscribers</a:t>
            </a:r>
          </a:p>
          <a:p>
            <a:pPr marL="236387" indent="-236387">
              <a:lnSpc>
                <a:spcPct val="90000"/>
              </a:lnSpc>
              <a:spcBef>
                <a:spcPct val="40000"/>
              </a:spcBef>
              <a:buClr>
                <a:srgbClr val="8DACD0"/>
              </a:buClr>
              <a:buSzPct val="80000"/>
              <a:buBlip>
                <a:blip r:embed="rId3"/>
              </a:buBlip>
              <a:defRPr/>
            </a:pPr>
            <a:r>
              <a:rPr lang="en-US" sz="1632"/>
              <a:t>Stores the queues and state tables for each</a:t>
            </a:r>
            <a:br>
              <a:rPr lang="en-US" sz="1632"/>
            </a:br>
            <a:r>
              <a:rPr lang="en-US" sz="1632"/>
              <a:t>BizTalk host</a:t>
            </a:r>
          </a:p>
          <a:p>
            <a:pPr marL="236387" indent="-236387">
              <a:lnSpc>
                <a:spcPct val="90000"/>
              </a:lnSpc>
              <a:spcBef>
                <a:spcPct val="40000"/>
              </a:spcBef>
              <a:buClr>
                <a:srgbClr val="8DACD0"/>
              </a:buClr>
              <a:buSzPct val="80000"/>
              <a:buBlip>
                <a:blip r:embed="rId3"/>
              </a:buBlip>
              <a:defRPr/>
            </a:pPr>
            <a:r>
              <a:rPr lang="en-US" sz="1632"/>
              <a:t>Stores messages and message properties</a:t>
            </a:r>
          </a:p>
        </p:txBody>
      </p:sp>
      <p:pic>
        <p:nvPicPr>
          <p:cNvPr id="17" name="Picture 7" descr="Database"/>
          <p:cNvPicPr>
            <a:picLocks noChangeAspect="1" noChangeArrowheads="1"/>
          </p:cNvPicPr>
          <p:nvPr/>
        </p:nvPicPr>
        <p:blipFill>
          <a:blip r:embed="rId4" cstate="print"/>
          <a:srcRect/>
          <a:stretch>
            <a:fillRect/>
          </a:stretch>
        </p:blipFill>
        <p:spPr bwMode="auto">
          <a:xfrm>
            <a:off x="8616130" y="1709771"/>
            <a:ext cx="864601" cy="697833"/>
          </a:xfrm>
          <a:prstGeom prst="rect">
            <a:avLst/>
          </a:prstGeom>
          <a:noFill/>
          <a:ln w="9525">
            <a:noFill/>
            <a:miter lim="800000"/>
            <a:headEnd/>
            <a:tailEnd/>
          </a:ln>
        </p:spPr>
      </p:pic>
      <p:pic>
        <p:nvPicPr>
          <p:cNvPr id="18" name="Picture 8" descr="UserWithDesktopComputer"/>
          <p:cNvPicPr>
            <a:picLocks noChangeAspect="1" noChangeArrowheads="1"/>
          </p:cNvPicPr>
          <p:nvPr/>
        </p:nvPicPr>
        <p:blipFill>
          <a:blip r:embed="rId5" cstate="print"/>
          <a:srcRect/>
          <a:stretch>
            <a:fillRect/>
          </a:stretch>
        </p:blipFill>
        <p:spPr bwMode="auto">
          <a:xfrm>
            <a:off x="8368406" y="4415316"/>
            <a:ext cx="1071846" cy="1245091"/>
          </a:xfrm>
          <a:prstGeom prst="rect">
            <a:avLst/>
          </a:prstGeom>
          <a:noFill/>
          <a:ln w="9525">
            <a:noFill/>
            <a:miter lim="800000"/>
            <a:headEnd/>
            <a:tailEnd/>
          </a:ln>
        </p:spPr>
      </p:pic>
    </p:spTree>
    <p:extLst>
      <p:ext uri="{BB962C8B-B14F-4D97-AF65-F5344CB8AC3E}">
        <p14:creationId xmlns:p14="http://schemas.microsoft.com/office/powerpoint/2010/main" val="140491634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CLOUD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4.xml><?xml version="1.0" encoding="utf-8"?>
<a:theme xmlns:a="http://schemas.openxmlformats.org/drawingml/2006/main" name="1_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8b529f77-48ab-4581-b468-93f09345b8aa"/>
    <ds:schemaRef ds:uri="2295e2e7-0eeb-498e-8716-217bb2ee6ee3"/>
    <ds:schemaRef ds:uri="http://schemas.microsoft.com/office/2006/documentManagement/types"/>
    <ds:schemaRef ds:uri="http://purl.org/dc/terms/"/>
    <ds:schemaRef ds:uri="http://schemas.microsoft.com/office/2006/metadata/properties"/>
    <ds:schemaRef ds:uri="http://purl.org/dc/dcmitype/"/>
    <ds:schemaRef ds:uri="http://schemas.openxmlformats.org/package/2006/metadata/core-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MSVID_Product_Brand_template_16-9_WHITE_Cyan-accent</Template>
  <TotalTime>14141</TotalTime>
  <Words>7531</Words>
  <Application>Microsoft Office PowerPoint</Application>
  <PresentationFormat>Custom</PresentationFormat>
  <Paragraphs>521</Paragraphs>
  <Slides>45</Slides>
  <Notes>36</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45</vt:i4>
      </vt:variant>
    </vt:vector>
  </HeadingPairs>
  <TitlesOfParts>
    <vt:vector size="59" baseType="lpstr">
      <vt:lpstr>Arial</vt:lpstr>
      <vt:lpstr>Calibri</vt:lpstr>
      <vt:lpstr>Consolas</vt:lpstr>
      <vt:lpstr>Segoe UI</vt:lpstr>
      <vt:lpstr>Segoe UI (Body)</vt:lpstr>
      <vt:lpstr>Segoe UI Light</vt:lpstr>
      <vt:lpstr>Segoe UI Light (Headings)</vt:lpstr>
      <vt:lpstr>Times New Roman</vt:lpstr>
      <vt:lpstr>Wingdings</vt:lpstr>
      <vt:lpstr>Wingdings 2</vt:lpstr>
      <vt:lpstr>MSVID_Product_Brand_template_16-9_WHITE_Cyan-accent</vt:lpstr>
      <vt:lpstr>CLOUD template</vt:lpstr>
      <vt:lpstr>Win8_PPT_Template</vt:lpstr>
      <vt:lpstr>1_Win8_PPT_Template</vt:lpstr>
      <vt:lpstr>BizTalk &amp; SQL Together For Developers &amp; Admins</vt:lpstr>
      <vt:lpstr>PowerPoint Presentation</vt:lpstr>
      <vt:lpstr>Agenda</vt:lpstr>
      <vt:lpstr>Introduction to BizTalk Server</vt:lpstr>
      <vt:lpstr>What is BizTalk Server?</vt:lpstr>
      <vt:lpstr>What is BizTalk Server?</vt:lpstr>
      <vt:lpstr>BizTalk Message Flow</vt:lpstr>
      <vt:lpstr>The Publish and Subscribe Architecture </vt:lpstr>
      <vt:lpstr>What Is the MessageBox Database?</vt:lpstr>
      <vt:lpstr>BizTalk &amp; SQL Together for Admins</vt:lpstr>
      <vt:lpstr>PowerPoint Presentation</vt:lpstr>
      <vt:lpstr>Backup Biztalk databases</vt:lpstr>
      <vt:lpstr>PowerPoint Presentation</vt:lpstr>
      <vt:lpstr>PowerPoint Presentation</vt:lpstr>
      <vt:lpstr>PowerPoint Presentation</vt:lpstr>
      <vt:lpstr>SQL Server Agent Jobs</vt:lpstr>
      <vt:lpstr>SQL Server Agent Jobs</vt:lpstr>
      <vt:lpstr>SQL Server Agent Jobs</vt:lpstr>
      <vt:lpstr>PowerPoint Presentation</vt:lpstr>
      <vt:lpstr>Don’t change it!</vt:lpstr>
      <vt:lpstr>Most important databases</vt:lpstr>
      <vt:lpstr>BizTalkMsgBoxDb</vt:lpstr>
      <vt:lpstr>BizTalkDTADb</vt:lpstr>
      <vt:lpstr>Databases sizes</vt:lpstr>
      <vt:lpstr>BizTalk Server databases too large?</vt:lpstr>
      <vt:lpstr>BizTalk Server databases too large, Why?</vt:lpstr>
      <vt:lpstr>PowerPoint Presentation</vt:lpstr>
      <vt:lpstr>Disable the Auto Update Statistics and Auto Create Statistics Options</vt:lpstr>
      <vt:lpstr>Set the Max Degree of Parallelism property to “1”</vt:lpstr>
      <vt:lpstr>BizTalk Database Auto-growth Settings</vt:lpstr>
      <vt:lpstr>PowerPoint Presentation</vt:lpstr>
      <vt:lpstr>Database Files Location</vt:lpstr>
      <vt:lpstr>Tempdb configuration</vt:lpstr>
      <vt:lpstr>Disks</vt:lpstr>
      <vt:lpstr>Event log</vt:lpstr>
      <vt:lpstr>SQL queries and deadlocks</vt:lpstr>
      <vt:lpstr>PowerPoint Presentation</vt:lpstr>
      <vt:lpstr>High Availability in BizTalk Server</vt:lpstr>
      <vt:lpstr>High Availability for BizTalk Databases</vt:lpstr>
      <vt:lpstr>Failover Behaviour in BizTalk Server</vt:lpstr>
      <vt:lpstr>PowerPoint Presentation</vt:lpstr>
      <vt:lpstr>Restrictions coming from BizTalk </vt:lpstr>
      <vt:lpstr>BizTalk &amp; SQL Together for Developers</vt:lpstr>
      <vt:lpstr>PowerPoint Presentation</vt:lpstr>
      <vt:lpstr>PowerPoint Presentation</vt:lpstr>
    </vt:vector>
  </TitlesOfParts>
  <Manager>Ron Sasaki</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brand template</dc:title>
  <dc:subject>Microsoft Visual Identity PowerPoint Guidelines for product brands</dc:subject>
  <dc:creator>SaravanaKumar</dc:creator>
  <cp:keywords>MSVID, Brand Guidelines, Branding, Visual Identity, grid</cp:keywords>
  <dc:description>Template: Maryfj_x000d_
Formatting: Maryfj, Sakuu_x000d_
Audience Type: Internal</dc:description>
  <cp:lastModifiedBy>Sandro Pereira</cp:lastModifiedBy>
  <cp:revision>226</cp:revision>
  <cp:lastPrinted>2013-09-23T14:52:40Z</cp:lastPrinted>
  <dcterms:created xsi:type="dcterms:W3CDTF">2012-12-05T12:04:08Z</dcterms:created>
  <dcterms:modified xsi:type="dcterms:W3CDTF">2015-10-22T23:07:20Z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